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6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51CA3-FC95-49AE-82E2-A311F4838E57}" type="datetimeFigureOut">
              <a:rPr lang="en-US"/>
              <a:pPr>
                <a:defRPr/>
              </a:pPr>
              <a:t>04-Jan-20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73BDE-DC20-43B0-95A0-C8B2243261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045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C9767-EFE6-4A7D-857E-B57A1BB2A3AA}" type="datetimeFigureOut">
              <a:rPr lang="en-US"/>
              <a:pPr>
                <a:defRPr/>
              </a:pPr>
              <a:t>04-Jan-20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0825F-0D66-44E2-8C52-2C7388DE83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97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73270-D331-4CC2-BA75-2A44F2DB4A65}" type="datetimeFigureOut">
              <a:rPr lang="en-US"/>
              <a:pPr>
                <a:defRPr/>
              </a:pPr>
              <a:t>04-Jan-20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D57F2-C6C1-47F0-848E-59E11CBC67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42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853C4-2127-4B43-B307-5EF6ED708818}" type="datetimeFigureOut">
              <a:rPr lang="en-US"/>
              <a:pPr>
                <a:defRPr/>
              </a:pPr>
              <a:t>04-Jan-20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1792A-1C28-499A-B2EA-1C06FB3DBD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339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4077D-92E2-4035-A414-5B126448A641}" type="datetimeFigureOut">
              <a:rPr lang="en-US"/>
              <a:pPr>
                <a:defRPr/>
              </a:pPr>
              <a:t>04-Jan-20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C226D-0B5D-4BEC-A8EF-462013DC89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829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607E7-08CA-4C3A-83E7-51EA0BC54E96}" type="datetimeFigureOut">
              <a:rPr lang="en-US"/>
              <a:pPr>
                <a:defRPr/>
              </a:pPr>
              <a:t>04-Jan-20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C5D81-6248-4F25-96E9-A833017888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95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AFF62-1A4C-4040-9960-DC5D290729CE}" type="datetimeFigureOut">
              <a:rPr lang="en-US"/>
              <a:pPr>
                <a:defRPr/>
              </a:pPr>
              <a:t>04-Jan-20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6D30B-D1D6-40EE-B1A1-BF6C5D0B9B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860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8D237-8870-475B-8D74-995C8963F22A}" type="datetimeFigureOut">
              <a:rPr lang="en-US"/>
              <a:pPr>
                <a:defRPr/>
              </a:pPr>
              <a:t>04-Jan-20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1CF2D-A78D-4C57-91CC-3C925A7C60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202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DC7D9-96D5-4610-82E6-904929E2C4D4}" type="datetimeFigureOut">
              <a:rPr lang="en-US"/>
              <a:pPr>
                <a:defRPr/>
              </a:pPr>
              <a:t>04-Jan-20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EA626-4521-44A2-BDCF-A95086D73D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6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7D3EB-3B8A-4A21-B5B6-3353A2A494BB}" type="datetimeFigureOut">
              <a:rPr lang="en-US"/>
              <a:pPr>
                <a:defRPr/>
              </a:pPr>
              <a:t>04-Jan-20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E3084-07D4-463D-A8E8-98AE5452B8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64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C3EEA-6E38-474F-AE72-1C616CB87694}" type="datetimeFigureOut">
              <a:rPr lang="en-US"/>
              <a:pPr>
                <a:defRPr/>
              </a:pPr>
              <a:t>04-Jan-20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24544-2AB9-4F16-95E9-7B2871A4B3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371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51A258-792E-4CB3-AE8E-756D4423410B}" type="datetimeFigureOut">
              <a:rPr lang="en-US"/>
              <a:pPr>
                <a:defRPr/>
              </a:pPr>
              <a:t>04-Jan-20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C359C9-50F1-4D8B-A6C0-1C954FB133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e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0.e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2.e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4.e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3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/>
          <a:lstStyle/>
          <a:p>
            <a:pPr eaLnBrk="1" hangingPunct="1"/>
            <a:r>
              <a:rPr lang="en-US" i="1" u="sng" smtClean="0">
                <a:solidFill>
                  <a:srgbClr val="FF0000"/>
                </a:solidFill>
              </a:rPr>
              <a:t>Phenols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886200"/>
            <a:ext cx="8001000" cy="17526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solidFill>
                  <a:srgbClr val="0070C0"/>
                </a:solidFill>
              </a:rPr>
              <a:t>Dr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Amit</a:t>
            </a:r>
            <a:r>
              <a:rPr lang="en-US" dirty="0">
                <a:solidFill>
                  <a:srgbClr val="0070C0"/>
                </a:solidFill>
              </a:rPr>
              <a:t> Kumar </a:t>
            </a:r>
            <a:r>
              <a:rPr lang="en-US" dirty="0" err="1">
                <a:solidFill>
                  <a:srgbClr val="0070C0"/>
                </a:solidFill>
              </a:rPr>
              <a:t>Yadav</a:t>
            </a:r>
            <a:endParaRPr lang="en-US" dirty="0">
              <a:solidFill>
                <a:srgbClr val="0070C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0070C0"/>
                </a:solidFill>
              </a:rPr>
              <a:t>Assistant Professor-Chemistry</a:t>
            </a:r>
          </a:p>
          <a:p>
            <a:pPr eaLnBrk="1" hangingPunct="1">
              <a:defRPr/>
            </a:pPr>
            <a:r>
              <a:rPr lang="en-US" dirty="0" err="1">
                <a:solidFill>
                  <a:srgbClr val="0070C0"/>
                </a:solidFill>
              </a:rPr>
              <a:t>Mahamaya</a:t>
            </a:r>
            <a:r>
              <a:rPr lang="en-US" dirty="0">
                <a:solidFill>
                  <a:srgbClr val="0070C0"/>
                </a:solidFill>
              </a:rPr>
              <a:t> Government Degree College, </a:t>
            </a:r>
            <a:r>
              <a:rPr lang="en-US" dirty="0" err="1">
                <a:solidFill>
                  <a:srgbClr val="0070C0"/>
                </a:solidFill>
              </a:rPr>
              <a:t>Mahona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Lucknow</a:t>
            </a:r>
            <a:r>
              <a:rPr lang="en-US" dirty="0">
                <a:solidFill>
                  <a:srgbClr val="0070C0"/>
                </a:solidFill>
              </a:rPr>
              <a:t> (U.P.)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solidFill>
                  <a:srgbClr val="FF0000"/>
                </a:solidFill>
              </a:rPr>
              <a:t>A. Reactions of –OH group similar to Alcohols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5259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dirty="0" smtClean="0"/>
              <a:t>With metallic sodium</a:t>
            </a:r>
          </a:p>
          <a:p>
            <a:pPr marL="0" indent="0">
              <a:buFont typeface="Arial" charset="0"/>
              <a:buNone/>
            </a:pPr>
            <a:endParaRPr lang="en-US" dirty="0" smtClean="0"/>
          </a:p>
          <a:p>
            <a:pPr marL="0" indent="0">
              <a:buFont typeface="Arial" charset="0"/>
              <a:buNone/>
            </a:pPr>
            <a:endParaRPr lang="en-US" dirty="0" smtClean="0"/>
          </a:p>
          <a:p>
            <a:pPr marL="0" indent="0">
              <a:buFont typeface="Arial" charset="0"/>
              <a:buNone/>
            </a:pPr>
            <a:r>
              <a:rPr lang="en-US" dirty="0" smtClean="0"/>
              <a:t>Esterification</a:t>
            </a:r>
          </a:p>
          <a:p>
            <a:pPr marL="0" indent="0">
              <a:buFont typeface="Arial" charset="0"/>
              <a:buNone/>
            </a:pPr>
            <a:endParaRPr lang="en-US" dirty="0"/>
          </a:p>
          <a:p>
            <a:pPr marL="0" indent="0">
              <a:buFont typeface="Arial" charset="0"/>
              <a:buNone/>
            </a:pPr>
            <a:endParaRPr lang="en-US" dirty="0" smtClean="0"/>
          </a:p>
          <a:p>
            <a:pPr marL="0" indent="0">
              <a:buFont typeface="Arial" charset="0"/>
              <a:buNone/>
            </a:pPr>
            <a:r>
              <a:rPr lang="en-US" dirty="0" smtClean="0"/>
              <a:t>Fries Rearrangement</a:t>
            </a:r>
          </a:p>
        </p:txBody>
      </p:sp>
      <p:graphicFrame>
        <p:nvGraphicFramePr>
          <p:cNvPr id="11268" name="Object 3"/>
          <p:cNvGraphicFramePr>
            <a:graphicFrameLocks noChangeAspect="1"/>
          </p:cNvGraphicFramePr>
          <p:nvPr/>
        </p:nvGraphicFramePr>
        <p:xfrm>
          <a:off x="1752600" y="2286000"/>
          <a:ext cx="5994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4" name="CS ChemDraw Drawing" r:id="rId3" imgW="3818621" imgH="339365" progId="ChemDraw.Document.6.0">
                  <p:embed/>
                </p:oleObj>
              </mc:Choice>
              <mc:Fallback>
                <p:oleObj name="CS ChemDraw Drawing" r:id="rId3" imgW="3818621" imgH="339365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286000"/>
                        <a:ext cx="59944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4"/>
          <p:cNvGraphicFramePr>
            <a:graphicFrameLocks noChangeAspect="1"/>
          </p:cNvGraphicFramePr>
          <p:nvPr/>
        </p:nvGraphicFramePr>
        <p:xfrm>
          <a:off x="1752600" y="3962400"/>
          <a:ext cx="574516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5" name="CS ChemDraw Drawing" r:id="rId5" imgW="3831103" imgH="558821" progId="ChemDraw.Document.6.0">
                  <p:embed/>
                </p:oleObj>
              </mc:Choice>
              <mc:Fallback>
                <p:oleObj name="CS ChemDraw Drawing" r:id="rId5" imgW="3831103" imgH="558821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962400"/>
                        <a:ext cx="574516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7375278"/>
              </p:ext>
            </p:extLst>
          </p:nvPr>
        </p:nvGraphicFramePr>
        <p:xfrm>
          <a:off x="2133600" y="5334000"/>
          <a:ext cx="5029200" cy="1390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6" name="CS ChemDraw Drawing" r:id="rId7" imgW="3835642" imgH="1060327" progId="ChemDraw.Document.6.0">
                  <p:embed/>
                </p:oleObj>
              </mc:Choice>
              <mc:Fallback>
                <p:oleObj name="CS ChemDraw Drawing" r:id="rId7" imgW="3835642" imgH="106032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33600" y="5334000"/>
                        <a:ext cx="5029200" cy="13905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dirty="0" smtClean="0"/>
              <a:t>Etherification (Williamson synthesis of ethers)</a:t>
            </a:r>
          </a:p>
          <a:p>
            <a:pPr marL="0" indent="0">
              <a:buFont typeface="Arial" charset="0"/>
              <a:buNone/>
            </a:pPr>
            <a:endParaRPr lang="en-US" dirty="0"/>
          </a:p>
          <a:p>
            <a:pPr marL="0" indent="0">
              <a:buFont typeface="Arial" charset="0"/>
              <a:buNone/>
            </a:pPr>
            <a:endParaRPr lang="en-US" dirty="0" smtClean="0"/>
          </a:p>
          <a:p>
            <a:pPr marL="0" indent="0">
              <a:buFont typeface="Arial" charset="0"/>
              <a:buNone/>
            </a:pPr>
            <a:endParaRPr lang="en-US" dirty="0" smtClean="0"/>
          </a:p>
          <a:p>
            <a:pPr marL="0" indent="0">
              <a:buFont typeface="Arial" charset="0"/>
              <a:buNone/>
            </a:pPr>
            <a:r>
              <a:rPr lang="en-US" dirty="0" err="1" smtClean="0"/>
              <a:t>Claisen</a:t>
            </a:r>
            <a:r>
              <a:rPr lang="en-US" dirty="0" smtClean="0"/>
              <a:t> rearrangement-</a:t>
            </a:r>
          </a:p>
          <a:p>
            <a:pPr marL="0" indent="0">
              <a:buFont typeface="Arial" charset="0"/>
              <a:buNone/>
            </a:pPr>
            <a:endParaRPr lang="en-US" dirty="0" smtClean="0"/>
          </a:p>
        </p:txBody>
      </p:sp>
      <p:graphicFrame>
        <p:nvGraphicFramePr>
          <p:cNvPr id="12292" name="Object 3"/>
          <p:cNvGraphicFramePr>
            <a:graphicFrameLocks noChangeAspect="1"/>
          </p:cNvGraphicFramePr>
          <p:nvPr/>
        </p:nvGraphicFramePr>
        <p:xfrm>
          <a:off x="914400" y="2514600"/>
          <a:ext cx="6694488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2" name="CS ChemDraw Drawing" r:id="rId3" imgW="4832281" imgH="775260" progId="ChemDraw.Document.6.0">
                  <p:embed/>
                </p:oleObj>
              </mc:Choice>
              <mc:Fallback>
                <p:oleObj name="CS ChemDraw Drawing" r:id="rId3" imgW="4832281" imgH="775260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514600"/>
                        <a:ext cx="6694488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9257387"/>
              </p:ext>
            </p:extLst>
          </p:nvPr>
        </p:nvGraphicFramePr>
        <p:xfrm>
          <a:off x="1524000" y="4648200"/>
          <a:ext cx="5602981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3" name="CS ChemDraw Drawing" r:id="rId5" imgW="4329233" imgH="1354443" progId="ChemDraw.Document.6.0">
                  <p:embed/>
                </p:oleObj>
              </mc:Choice>
              <mc:Fallback>
                <p:oleObj name="CS ChemDraw Drawing" r:id="rId5" imgW="4329233" imgH="135444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4000" y="4648200"/>
                        <a:ext cx="5602981" cy="175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solidFill>
                  <a:srgbClr val="FF0000"/>
                </a:solidFill>
              </a:rPr>
              <a:t>B. Electrophilic aromatic substitution reactions</a:t>
            </a:r>
            <a:endParaRPr lang="en-US" sz="320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0070C0"/>
                </a:solidFill>
              </a:rPr>
              <a:t>Halogenation</a:t>
            </a:r>
            <a:endParaRPr lang="en-US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0070C0"/>
                </a:solidFill>
              </a:rPr>
              <a:t>Nitration</a:t>
            </a:r>
            <a:endParaRPr lang="en-US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dirty="0" err="1" smtClean="0">
                <a:solidFill>
                  <a:srgbClr val="0070C0"/>
                </a:solidFill>
              </a:rPr>
              <a:t>Sulphonation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6014728"/>
              </p:ext>
            </p:extLst>
          </p:nvPr>
        </p:nvGraphicFramePr>
        <p:xfrm>
          <a:off x="3505200" y="2895600"/>
          <a:ext cx="4151313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1" name="CS ChemDraw Drawing" r:id="rId3" imgW="4151086" imgH="1326917" progId="ChemDraw.Document.6.0">
                  <p:embed/>
                </p:oleObj>
              </mc:Choice>
              <mc:Fallback>
                <p:oleObj name="CS ChemDraw Drawing" r:id="rId3" imgW="4151086" imgH="132691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05200" y="2895600"/>
                        <a:ext cx="4151313" cy="1327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3384005"/>
              </p:ext>
            </p:extLst>
          </p:nvPr>
        </p:nvGraphicFramePr>
        <p:xfrm>
          <a:off x="3429000" y="1371600"/>
          <a:ext cx="4267200" cy="14047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2" name="CS ChemDraw Drawing" r:id="rId5" imgW="3071993" imgH="1011308" progId="ChemDraw.Document.6.0">
                  <p:embed/>
                </p:oleObj>
              </mc:Choice>
              <mc:Fallback>
                <p:oleObj name="CS ChemDraw Drawing" r:id="rId5" imgW="3071993" imgH="101130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29000" y="1371600"/>
                        <a:ext cx="4267200" cy="14047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528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err="1">
                <a:solidFill>
                  <a:srgbClr val="7030A0"/>
                </a:solidFill>
              </a:rPr>
              <a:t>Friedel</a:t>
            </a:r>
            <a:r>
              <a:rPr lang="en-US" dirty="0">
                <a:solidFill>
                  <a:srgbClr val="7030A0"/>
                </a:solidFill>
              </a:rPr>
              <a:t>-Craft alkylation and </a:t>
            </a:r>
            <a:r>
              <a:rPr lang="en-US" dirty="0" smtClean="0">
                <a:solidFill>
                  <a:srgbClr val="7030A0"/>
                </a:solidFill>
              </a:rPr>
              <a:t>acylation</a:t>
            </a:r>
          </a:p>
          <a:p>
            <a:pPr>
              <a:buFont typeface="Wingdings" pitchFamily="2" charset="2"/>
              <a:buChar char="v"/>
            </a:pPr>
            <a:endParaRPr lang="en-US" dirty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v"/>
            </a:pPr>
            <a:endParaRPr lang="en-US" dirty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dirty="0">
                <a:solidFill>
                  <a:srgbClr val="7030A0"/>
                </a:solidFill>
              </a:rPr>
              <a:t>Coupling with </a:t>
            </a:r>
            <a:r>
              <a:rPr lang="en-US" dirty="0" err="1">
                <a:solidFill>
                  <a:srgbClr val="7030A0"/>
                </a:solidFill>
              </a:rPr>
              <a:t>diazonium</a:t>
            </a:r>
            <a:r>
              <a:rPr lang="en-US" dirty="0">
                <a:solidFill>
                  <a:srgbClr val="7030A0"/>
                </a:solidFill>
              </a:rPr>
              <a:t> salts</a:t>
            </a:r>
          </a:p>
          <a:p>
            <a:pPr>
              <a:buFont typeface="Wingdings" pitchFamily="2" charset="2"/>
              <a:buChar char="v"/>
            </a:pPr>
            <a:r>
              <a:rPr lang="en-US" dirty="0">
                <a:solidFill>
                  <a:srgbClr val="7030A0"/>
                </a:solidFill>
              </a:rPr>
              <a:t>Reimer-</a:t>
            </a:r>
            <a:r>
              <a:rPr lang="en-US" dirty="0" err="1">
                <a:solidFill>
                  <a:srgbClr val="7030A0"/>
                </a:solidFill>
              </a:rPr>
              <a:t>Tiemann</a:t>
            </a:r>
            <a:r>
              <a:rPr lang="en-US" dirty="0">
                <a:solidFill>
                  <a:srgbClr val="7030A0"/>
                </a:solidFill>
              </a:rPr>
              <a:t> Reaction</a:t>
            </a:r>
          </a:p>
          <a:p>
            <a:pPr eaLnBrk="1" hangingPunct="1"/>
            <a:endParaRPr lang="en-US" dirty="0" smtClean="0">
              <a:solidFill>
                <a:srgbClr val="C00000"/>
              </a:solidFill>
            </a:endParaRPr>
          </a:p>
          <a:p>
            <a:pPr eaLnBrk="1" hangingPunct="1"/>
            <a:endParaRPr lang="en-US" dirty="0">
              <a:solidFill>
                <a:srgbClr val="C00000"/>
              </a:solidFill>
            </a:endParaRPr>
          </a:p>
          <a:p>
            <a:pPr eaLnBrk="1" hangingPunct="1"/>
            <a:endParaRPr lang="en-US" dirty="0" smtClean="0">
              <a:solidFill>
                <a:srgbClr val="C00000"/>
              </a:solidFill>
            </a:endParaRPr>
          </a:p>
          <a:p>
            <a:pPr eaLnBrk="1" hangingPunct="1"/>
            <a:endParaRPr lang="en-US" dirty="0">
              <a:solidFill>
                <a:srgbClr val="C00000"/>
              </a:solidFill>
            </a:endParaRPr>
          </a:p>
          <a:p>
            <a:pPr eaLnBrk="1" hangingPunct="1"/>
            <a:endParaRPr lang="en-US" dirty="0" smtClean="0">
              <a:solidFill>
                <a:srgbClr val="C0000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4926070"/>
              </p:ext>
            </p:extLst>
          </p:nvPr>
        </p:nvGraphicFramePr>
        <p:xfrm>
          <a:off x="2667000" y="2286000"/>
          <a:ext cx="4411663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4" name="CS ChemDraw Drawing" r:id="rId3" imgW="4411688" imgH="1051277" progId="ChemDraw.Document.6.0">
                  <p:embed/>
                </p:oleObj>
              </mc:Choice>
              <mc:Fallback>
                <p:oleObj name="CS ChemDraw Drawing" r:id="rId3" imgW="4411688" imgH="105127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67000" y="2286000"/>
                        <a:ext cx="4411663" cy="1050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8479728"/>
              </p:ext>
            </p:extLst>
          </p:nvPr>
        </p:nvGraphicFramePr>
        <p:xfrm>
          <a:off x="1828800" y="4876800"/>
          <a:ext cx="4652963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5" name="CS ChemDraw Drawing" r:id="rId5" imgW="4652243" imgH="1305424" progId="ChemDraw.Document.6.0">
                  <p:embed/>
                </p:oleObj>
              </mc:Choice>
              <mc:Fallback>
                <p:oleObj name="CS ChemDraw Drawing" r:id="rId5" imgW="4652243" imgH="130542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28800" y="4876800"/>
                        <a:ext cx="4652963" cy="1304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>
                <a:solidFill>
                  <a:srgbClr val="92D050"/>
                </a:solidFill>
              </a:rPr>
              <a:t>Kolbe-Schmidt </a:t>
            </a:r>
            <a:r>
              <a:rPr lang="en-US" dirty="0" smtClean="0">
                <a:solidFill>
                  <a:srgbClr val="92D050"/>
                </a:solidFill>
              </a:rPr>
              <a:t>reaction</a:t>
            </a: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92D050"/>
              </a:solidFill>
            </a:endParaRPr>
          </a:p>
          <a:p>
            <a:pPr>
              <a:buFont typeface="Wingdings" pitchFamily="2" charset="2"/>
              <a:buChar char="v"/>
            </a:pPr>
            <a:endParaRPr lang="en-US" dirty="0">
              <a:solidFill>
                <a:srgbClr val="92D05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dirty="0" err="1" smtClean="0">
                <a:solidFill>
                  <a:srgbClr val="92D050"/>
                </a:solidFill>
              </a:rPr>
              <a:t>Nitrosation</a:t>
            </a:r>
            <a:endParaRPr lang="en-US" dirty="0">
              <a:solidFill>
                <a:srgbClr val="92D05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dirty="0">
                <a:solidFill>
                  <a:srgbClr val="92D050"/>
                </a:solidFill>
              </a:rPr>
              <a:t>Reaction with formaldehyde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4659119"/>
              </p:ext>
            </p:extLst>
          </p:nvPr>
        </p:nvGraphicFramePr>
        <p:xfrm>
          <a:off x="1371600" y="1600200"/>
          <a:ext cx="6694376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9" name="CS ChemDraw Drawing" r:id="rId3" imgW="6013496" imgH="1164022" progId="ChemDraw.Document.6.0">
                  <p:embed/>
                </p:oleObj>
              </mc:Choice>
              <mc:Fallback>
                <p:oleObj name="CS ChemDraw Drawing" r:id="rId3" imgW="6013496" imgH="116402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1600" y="1600200"/>
                        <a:ext cx="6694376" cy="129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8353579"/>
              </p:ext>
            </p:extLst>
          </p:nvPr>
        </p:nvGraphicFramePr>
        <p:xfrm>
          <a:off x="1371600" y="4038600"/>
          <a:ext cx="6469062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0" name="CS ChemDraw Drawing" r:id="rId5" imgW="6468887" imgH="2032419" progId="ChemDraw.Document.6.0">
                  <p:embed/>
                </p:oleObj>
              </mc:Choice>
              <mc:Fallback>
                <p:oleObj name="CS ChemDraw Drawing" r:id="rId5" imgW="6468887" imgH="203241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71600" y="4038600"/>
                        <a:ext cx="6469062" cy="203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041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err="1">
                <a:solidFill>
                  <a:srgbClr val="C00000"/>
                </a:solidFill>
              </a:rPr>
              <a:t>Gatterman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synthesis</a:t>
            </a:r>
          </a:p>
          <a:p>
            <a:pPr eaLnBrk="1" hangingPunct="1"/>
            <a:endParaRPr lang="en-US" dirty="0">
              <a:solidFill>
                <a:srgbClr val="C00000"/>
              </a:solidFill>
            </a:endParaRPr>
          </a:p>
          <a:p>
            <a:pPr eaLnBrk="1" hangingPunct="1"/>
            <a:endParaRPr lang="en-US" dirty="0">
              <a:solidFill>
                <a:srgbClr val="C00000"/>
              </a:solidFill>
            </a:endParaRPr>
          </a:p>
          <a:p>
            <a:pPr eaLnBrk="1" hangingPunct="1"/>
            <a:r>
              <a:rPr lang="en-US" dirty="0" err="1">
                <a:solidFill>
                  <a:srgbClr val="C00000"/>
                </a:solidFill>
              </a:rPr>
              <a:t>Houben-Hoesch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reaction</a:t>
            </a:r>
          </a:p>
          <a:p>
            <a:pPr eaLnBrk="1" hangingPunct="1"/>
            <a:endParaRPr lang="en-US" dirty="0">
              <a:solidFill>
                <a:srgbClr val="C00000"/>
              </a:solidFill>
            </a:endParaRPr>
          </a:p>
          <a:p>
            <a:pPr eaLnBrk="1" hangingPunct="1"/>
            <a:endParaRPr lang="en-US" dirty="0">
              <a:solidFill>
                <a:srgbClr val="C00000"/>
              </a:solidFill>
            </a:endParaRPr>
          </a:p>
          <a:p>
            <a:pPr eaLnBrk="1" hangingPunct="1"/>
            <a:r>
              <a:rPr lang="en-US" dirty="0" err="1">
                <a:solidFill>
                  <a:srgbClr val="C00000"/>
                </a:solidFill>
              </a:rPr>
              <a:t>Mercuration</a:t>
            </a:r>
            <a:endParaRPr lang="en-US" dirty="0">
              <a:solidFill>
                <a:srgbClr val="C00000"/>
              </a:solidFill>
            </a:endParaRPr>
          </a:p>
          <a:p>
            <a:pPr eaLnBrk="1" hangingPunct="1"/>
            <a:r>
              <a:rPr lang="en-US" dirty="0">
                <a:solidFill>
                  <a:srgbClr val="C00000"/>
                </a:solidFill>
              </a:rPr>
              <a:t>Oxidation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527686"/>
              </p:ext>
            </p:extLst>
          </p:nvPr>
        </p:nvGraphicFramePr>
        <p:xfrm>
          <a:off x="1981199" y="1600200"/>
          <a:ext cx="4689231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CS ChemDraw Drawing" r:id="rId3" imgW="4444972" imgH="1156480" progId="ChemDraw.Document.6.0">
                  <p:embed/>
                </p:oleObj>
              </mc:Choice>
              <mc:Fallback>
                <p:oleObj name="CS ChemDraw Drawing" r:id="rId3" imgW="4444972" imgH="11564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199" y="1600200"/>
                        <a:ext cx="4689231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075246"/>
              </p:ext>
            </p:extLst>
          </p:nvPr>
        </p:nvGraphicFramePr>
        <p:xfrm>
          <a:off x="1371600" y="3276600"/>
          <a:ext cx="6223000" cy="1290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0" name="CS ChemDraw Drawing" r:id="rId5" imgW="6223415" imgH="1290341" progId="ChemDraw.Document.6.0">
                  <p:embed/>
                </p:oleObj>
              </mc:Choice>
              <mc:Fallback>
                <p:oleObj name="CS ChemDraw Drawing" r:id="rId5" imgW="6223415" imgH="129034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71600" y="3276600"/>
                        <a:ext cx="6223000" cy="1290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264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>
                <a:solidFill>
                  <a:srgbClr val="C00000"/>
                </a:solidFill>
              </a:rPr>
              <a:t>Thanks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66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 smtClean="0"/>
              <a:t>Phenols contain the hydroxyl group(s) linked directly to the aromatic nucleus</a:t>
            </a:r>
          </a:p>
          <a:p>
            <a:pPr eaLnBrk="1" hangingPunct="1">
              <a:defRPr/>
            </a:pPr>
            <a:r>
              <a:rPr lang="en-US" sz="2000" dirty="0" smtClean="0"/>
              <a:t>Word Phenol originated from </a:t>
            </a:r>
            <a:r>
              <a:rPr lang="en-US" sz="2000" dirty="0" err="1" smtClean="0"/>
              <a:t>phenyl+enol</a:t>
            </a: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/>
              <a:t>In contrast to simple ketones which are more stable than their corresponding </a:t>
            </a:r>
            <a:r>
              <a:rPr lang="en-US" sz="2000" dirty="0" err="1" smtClean="0"/>
              <a:t>enols</a:t>
            </a: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/>
              <a:t>Analogous equilibrium for phenol lies more on the </a:t>
            </a:r>
            <a:r>
              <a:rPr lang="en-US" sz="2000" dirty="0" err="1" smtClean="0"/>
              <a:t>enol</a:t>
            </a:r>
            <a:r>
              <a:rPr lang="en-US" sz="2000" dirty="0" smtClean="0"/>
              <a:t> side, due to high resonance energy of aromatic ring that </a:t>
            </a:r>
            <a:r>
              <a:rPr lang="en-US" sz="2000" dirty="0" err="1" smtClean="0"/>
              <a:t>stabilises</a:t>
            </a:r>
            <a:r>
              <a:rPr lang="en-US" sz="2000" dirty="0" smtClean="0"/>
              <a:t> </a:t>
            </a:r>
            <a:r>
              <a:rPr lang="en-US" sz="2000" dirty="0" err="1" smtClean="0"/>
              <a:t>enol</a:t>
            </a:r>
            <a:r>
              <a:rPr lang="en-US" sz="2000" dirty="0" smtClean="0"/>
              <a:t> (phenol) form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000" dirty="0" smtClean="0"/>
              <a:t> </a:t>
            </a:r>
          </a:p>
        </p:txBody>
      </p:sp>
      <p:graphicFrame>
        <p:nvGraphicFramePr>
          <p:cNvPr id="3076" name="Object 1"/>
          <p:cNvGraphicFramePr>
            <a:graphicFrameLocks noChangeAspect="1"/>
          </p:cNvGraphicFramePr>
          <p:nvPr/>
        </p:nvGraphicFramePr>
        <p:xfrm>
          <a:off x="1905000" y="4267200"/>
          <a:ext cx="5137150" cy="185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CS ChemDraw Drawing" r:id="rId3" imgW="5137135" imgH="1852933" progId="ChemDraw.Document.6.0">
                  <p:embed/>
                </p:oleObj>
              </mc:Choice>
              <mc:Fallback>
                <p:oleObj name="CS ChemDraw Drawing" r:id="rId3" imgW="5137135" imgH="1852933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267200"/>
                        <a:ext cx="5137150" cy="185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4525963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en-US" smtClean="0">
                <a:solidFill>
                  <a:srgbClr val="FF0000"/>
                </a:solidFill>
              </a:rPr>
              <a:t>Classification and nomenclature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mtClean="0">
                <a:solidFill>
                  <a:srgbClr val="92D050"/>
                </a:solidFill>
              </a:rPr>
              <a:t>Monohydric phenols</a:t>
            </a:r>
          </a:p>
          <a:p>
            <a:pPr marL="0" indent="0" eaLnBrk="1" hangingPunct="1">
              <a:buFont typeface="Arial" charset="0"/>
              <a:buNone/>
            </a:pPr>
            <a:endParaRPr lang="en-US" smtClean="0"/>
          </a:p>
          <a:p>
            <a:pPr marL="0" indent="0" eaLnBrk="1" hangingPunct="1">
              <a:buFont typeface="Arial" charset="0"/>
              <a:buNone/>
            </a:pPr>
            <a:endParaRPr lang="en-US" smtClean="0"/>
          </a:p>
          <a:p>
            <a:pPr marL="0" indent="0" eaLnBrk="1" hangingPunct="1">
              <a:buFont typeface="Arial" charset="0"/>
              <a:buNone/>
            </a:pPr>
            <a:r>
              <a:rPr lang="en-US" smtClean="0">
                <a:solidFill>
                  <a:srgbClr val="92D050"/>
                </a:solidFill>
              </a:rPr>
              <a:t>Dihydric phenols</a:t>
            </a:r>
          </a:p>
          <a:p>
            <a:pPr marL="0" indent="0" eaLnBrk="1" hangingPunct="1">
              <a:buFont typeface="Arial" charset="0"/>
              <a:buNone/>
            </a:pPr>
            <a:endParaRPr lang="en-US" smtClean="0"/>
          </a:p>
          <a:p>
            <a:pPr marL="0" indent="0" eaLnBrk="1" hangingPunct="1">
              <a:buFont typeface="Arial" charset="0"/>
              <a:buNone/>
            </a:pPr>
            <a:endParaRPr lang="en-US" smtClean="0"/>
          </a:p>
          <a:p>
            <a:pPr marL="0" indent="0" eaLnBrk="1" hangingPunct="1">
              <a:buFont typeface="Arial" charset="0"/>
              <a:buNone/>
            </a:pPr>
            <a:endParaRPr lang="en-US" smtClean="0"/>
          </a:p>
          <a:p>
            <a:pPr marL="0" indent="0" eaLnBrk="1" hangingPunct="1">
              <a:buFont typeface="Arial" charset="0"/>
              <a:buNone/>
            </a:pPr>
            <a:r>
              <a:rPr lang="en-US" smtClean="0">
                <a:solidFill>
                  <a:srgbClr val="92D050"/>
                </a:solidFill>
              </a:rPr>
              <a:t>Trihydric phenols</a:t>
            </a:r>
          </a:p>
          <a:p>
            <a:pPr marL="0" indent="0" eaLnBrk="1" hangingPunct="1">
              <a:buFont typeface="Arial" charset="0"/>
              <a:buNone/>
            </a:pPr>
            <a:endParaRPr lang="en-US" smtClean="0"/>
          </a:p>
        </p:txBody>
      </p:sp>
      <p:graphicFrame>
        <p:nvGraphicFramePr>
          <p:cNvPr id="4100" name="Object 1"/>
          <p:cNvGraphicFramePr>
            <a:graphicFrameLocks noChangeAspect="1"/>
          </p:cNvGraphicFramePr>
          <p:nvPr/>
        </p:nvGraphicFramePr>
        <p:xfrm>
          <a:off x="4267200" y="1066800"/>
          <a:ext cx="4521200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" name="CS ChemDraw Drawing" r:id="rId3" imgW="5231314" imgH="1660626" progId="ChemDraw.Document.6.0">
                  <p:embed/>
                </p:oleObj>
              </mc:Choice>
              <mc:Fallback>
                <p:oleObj name="CS ChemDraw Drawing" r:id="rId3" imgW="5231314" imgH="1660626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066800"/>
                        <a:ext cx="4521200" cy="143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2"/>
          <p:cNvGraphicFramePr>
            <a:graphicFrameLocks noChangeAspect="1"/>
          </p:cNvGraphicFramePr>
          <p:nvPr/>
        </p:nvGraphicFramePr>
        <p:xfrm>
          <a:off x="4267200" y="2895600"/>
          <a:ext cx="3124200" cy="152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9" name="CS ChemDraw Drawing" r:id="rId5" imgW="3951380" imgH="1929101" progId="ChemDraw.Document.6.0">
                  <p:embed/>
                </p:oleObj>
              </mc:Choice>
              <mc:Fallback>
                <p:oleObj name="CS ChemDraw Drawing" r:id="rId5" imgW="3951380" imgH="1929101" progId="ChemDraw.Document.6.0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895600"/>
                        <a:ext cx="3124200" cy="152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3"/>
          <p:cNvGraphicFramePr>
            <a:graphicFrameLocks noChangeAspect="1"/>
          </p:cNvGraphicFramePr>
          <p:nvPr/>
        </p:nvGraphicFramePr>
        <p:xfrm>
          <a:off x="3581400" y="4876800"/>
          <a:ext cx="4191000" cy="165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0" name="CS ChemDraw Drawing" r:id="rId7" imgW="5373151" imgH="2119523" progId="ChemDraw.Document.6.0">
                  <p:embed/>
                </p:oleObj>
              </mc:Choice>
              <mc:Fallback>
                <p:oleObj name="CS ChemDraw Drawing" r:id="rId7" imgW="5373151" imgH="2119523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876800"/>
                        <a:ext cx="4191000" cy="165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Preparation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From aryl sulphonic acids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From diazonium salts</a:t>
            </a:r>
          </a:p>
          <a:p>
            <a:endParaRPr lang="en-US" smtClean="0"/>
          </a:p>
          <a:p>
            <a:endParaRPr lang="en-US" smtClean="0"/>
          </a:p>
        </p:txBody>
      </p:sp>
      <p:graphicFrame>
        <p:nvGraphicFramePr>
          <p:cNvPr id="5124" name="Object 3"/>
          <p:cNvGraphicFramePr>
            <a:graphicFrameLocks noChangeAspect="1"/>
          </p:cNvGraphicFramePr>
          <p:nvPr/>
        </p:nvGraphicFramePr>
        <p:xfrm>
          <a:off x="1295400" y="2438400"/>
          <a:ext cx="6132513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CS ChemDraw Drawing" r:id="rId3" imgW="6132261" imgH="1266208" progId="ChemDraw.Document.6.0">
                  <p:embed/>
                </p:oleObj>
              </mc:Choice>
              <mc:Fallback>
                <p:oleObj name="CS ChemDraw Drawing" r:id="rId3" imgW="6132261" imgH="1266208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438400"/>
                        <a:ext cx="6132513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4"/>
          <p:cNvGraphicFramePr>
            <a:graphicFrameLocks noChangeAspect="1"/>
          </p:cNvGraphicFramePr>
          <p:nvPr/>
        </p:nvGraphicFramePr>
        <p:xfrm>
          <a:off x="1143000" y="4876800"/>
          <a:ext cx="6681788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CS ChemDraw Drawing" r:id="rId5" imgW="6681074" imgH="1110478" progId="ChemDraw.Document.6.0">
                  <p:embed/>
                </p:oleObj>
              </mc:Choice>
              <mc:Fallback>
                <p:oleObj name="CS ChemDraw Drawing" r:id="rId5" imgW="6681074" imgH="1110478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876800"/>
                        <a:ext cx="6681788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229600" cy="4525963"/>
          </a:xfrm>
        </p:spPr>
        <p:txBody>
          <a:bodyPr/>
          <a:lstStyle/>
          <a:p>
            <a:r>
              <a:rPr lang="en-US" smtClean="0"/>
              <a:t>Hydrolysis of aryl halides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Dakin Reaction</a:t>
            </a:r>
          </a:p>
          <a:p>
            <a:endParaRPr lang="en-US" smtClean="0"/>
          </a:p>
        </p:txBody>
      </p:sp>
      <p:graphicFrame>
        <p:nvGraphicFramePr>
          <p:cNvPr id="6148" name="Object 3"/>
          <p:cNvGraphicFramePr>
            <a:graphicFrameLocks noChangeAspect="1"/>
          </p:cNvGraphicFramePr>
          <p:nvPr/>
        </p:nvGraphicFramePr>
        <p:xfrm>
          <a:off x="2209800" y="1524000"/>
          <a:ext cx="4849813" cy="209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CS ChemDraw Drawing" r:id="rId3" imgW="4850436" imgH="2098407" progId="ChemDraw.Document.6.0">
                  <p:embed/>
                </p:oleObj>
              </mc:Choice>
              <mc:Fallback>
                <p:oleObj name="CS ChemDraw Drawing" r:id="rId3" imgW="4850436" imgH="2098407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524000"/>
                        <a:ext cx="4849813" cy="209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4"/>
          <p:cNvGraphicFramePr>
            <a:graphicFrameLocks noChangeAspect="1"/>
          </p:cNvGraphicFramePr>
          <p:nvPr/>
        </p:nvGraphicFramePr>
        <p:xfrm>
          <a:off x="1600200" y="4572000"/>
          <a:ext cx="5826125" cy="164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CS ChemDraw Drawing" r:id="rId5" imgW="5825894" imgH="1642526" progId="ChemDraw.Document.6.0">
                  <p:embed/>
                </p:oleObj>
              </mc:Choice>
              <mc:Fallback>
                <p:oleObj name="CS ChemDraw Drawing" r:id="rId5" imgW="5825894" imgH="1642526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572000"/>
                        <a:ext cx="5826125" cy="164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14288"/>
            <a:ext cx="8229600" cy="1143000"/>
          </a:xfrm>
        </p:spPr>
        <p:txBody>
          <a:bodyPr/>
          <a:lstStyle/>
          <a:p>
            <a:r>
              <a:rPr lang="en-US" sz="2800" smtClean="0">
                <a:solidFill>
                  <a:srgbClr val="FF0000"/>
                </a:solidFill>
              </a:rPr>
              <a:t>From Cumene hydroperoxide (commercial method)</a:t>
            </a:r>
          </a:p>
        </p:txBody>
      </p:sp>
      <p:pic>
        <p:nvPicPr>
          <p:cNvPr id="7171" name="Picture 2" descr="C:\Users\HPLKO\Desktop\Cumene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819400"/>
            <a:ext cx="8229600" cy="3343275"/>
          </a:xfrm>
          <a:noFill/>
        </p:spPr>
      </p:pic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838200" y="914400"/>
          <a:ext cx="781685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CS ChemDraw Drawing" r:id="rId4" imgW="6229845" imgH="1214172" progId="ChemDraw.Document.6.0">
                  <p:embed/>
                </p:oleObj>
              </mc:Choice>
              <mc:Fallback>
                <p:oleObj name="CS ChemDraw Drawing" r:id="rId4" imgW="6229845" imgH="1214172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914400"/>
                        <a:ext cx="7816850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7030A0"/>
                </a:solidFill>
              </a:rPr>
              <a:t>General physical properties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en-US" dirty="0" smtClean="0"/>
              <a:t>Pure phenols are generally </a:t>
            </a:r>
            <a:r>
              <a:rPr lang="en-US" dirty="0" err="1" smtClean="0"/>
              <a:t>colourless</a:t>
            </a:r>
            <a:r>
              <a:rPr lang="en-US" dirty="0" smtClean="0"/>
              <a:t> solids or liquids, but they turn reddish due to atmospheric oxidation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Phenols insoluble in water but di- and tri-hydric are fairly soluble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High B.P. due to intermolecular hydrogen bonding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7030A0"/>
                </a:solidFill>
              </a:rPr>
              <a:t>General chemical properties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  <a:defRPr/>
            </a:pPr>
            <a:r>
              <a:rPr lang="en-US" dirty="0" smtClean="0"/>
              <a:t>Acidic character of phenols-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en-US" dirty="0" smtClean="0"/>
              <a:t>They are fairly acidic compounds which form salts (</a:t>
            </a:r>
            <a:r>
              <a:rPr lang="en-US" dirty="0" err="1" smtClean="0"/>
              <a:t>phenoxides</a:t>
            </a:r>
            <a:r>
              <a:rPr lang="en-US" dirty="0" smtClean="0"/>
              <a:t>) on reaction with alkali metal hydroxides, but not with carbonates or bicarbonates</a:t>
            </a:r>
          </a:p>
          <a:p>
            <a:pPr marL="0" indent="0">
              <a:buFont typeface="Arial" charset="0"/>
              <a:buNone/>
              <a:defRPr/>
            </a:pPr>
            <a:endParaRPr lang="en-US" dirty="0"/>
          </a:p>
        </p:txBody>
      </p:sp>
      <p:graphicFrame>
        <p:nvGraphicFramePr>
          <p:cNvPr id="9220" name="Object 3"/>
          <p:cNvGraphicFramePr>
            <a:graphicFrameLocks noChangeAspect="1"/>
          </p:cNvGraphicFramePr>
          <p:nvPr/>
        </p:nvGraphicFramePr>
        <p:xfrm>
          <a:off x="1143000" y="4419600"/>
          <a:ext cx="6389688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CS ChemDraw Drawing" r:id="rId3" imgW="3761130" imgH="717568" progId="ChemDraw.Document.6.0">
                  <p:embed/>
                </p:oleObj>
              </mc:Choice>
              <mc:Fallback>
                <p:oleObj name="CS ChemDraw Drawing" r:id="rId3" imgW="3761130" imgH="717568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419600"/>
                        <a:ext cx="6389688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  <a:defRPr/>
            </a:pPr>
            <a:r>
              <a:rPr lang="en-US" dirty="0" smtClean="0"/>
              <a:t>Acidic strength of phenols-</a:t>
            </a:r>
          </a:p>
          <a:p>
            <a:pPr marL="0" indent="0">
              <a:buFont typeface="Arial" charset="0"/>
              <a:buNone/>
              <a:defRPr/>
            </a:pPr>
            <a:endParaRPr lang="en-US" dirty="0" smtClean="0"/>
          </a:p>
          <a:p>
            <a:pPr marL="0" indent="0" algn="just">
              <a:buFont typeface="Arial" charset="0"/>
              <a:buNone/>
              <a:defRPr/>
            </a:pPr>
            <a:r>
              <a:rPr lang="en-US" dirty="0" smtClean="0"/>
              <a:t>Simple phenols have </a:t>
            </a:r>
            <a:r>
              <a:rPr lang="en-US" dirty="0" err="1" smtClean="0"/>
              <a:t>pKa</a:t>
            </a:r>
            <a:r>
              <a:rPr lang="en-US" dirty="0" smtClean="0"/>
              <a:t> of the order of 10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en-US" dirty="0" smtClean="0"/>
              <a:t>It is thus evident that </a:t>
            </a:r>
            <a:r>
              <a:rPr lang="en-US" dirty="0" smtClean="0">
                <a:solidFill>
                  <a:srgbClr val="00B0F0"/>
                </a:solidFill>
              </a:rPr>
              <a:t>phenols are much more acidic than alcohols</a:t>
            </a:r>
            <a:r>
              <a:rPr lang="en-US" dirty="0" smtClean="0"/>
              <a:t> but </a:t>
            </a:r>
            <a:r>
              <a:rPr lang="en-US" dirty="0" smtClean="0">
                <a:solidFill>
                  <a:srgbClr val="00B0F0"/>
                </a:solidFill>
              </a:rPr>
              <a:t>less than carboxylic acids </a:t>
            </a:r>
            <a:r>
              <a:rPr lang="en-US" dirty="0" smtClean="0"/>
              <a:t>or even </a:t>
            </a:r>
            <a:r>
              <a:rPr lang="en-US" dirty="0" smtClean="0">
                <a:solidFill>
                  <a:srgbClr val="00B0F0"/>
                </a:solidFill>
              </a:rPr>
              <a:t>carbonic acid</a:t>
            </a:r>
            <a:endParaRPr lang="en-US" dirty="0">
              <a:solidFill>
                <a:srgbClr val="00B0F0"/>
              </a:solidFill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                Electron-withdrawing substituents </a:t>
            </a:r>
            <a:r>
              <a:rPr lang="en-US" dirty="0" smtClean="0">
                <a:solidFill>
                  <a:srgbClr val="00B0F0"/>
                </a:solidFill>
              </a:rPr>
              <a:t>(e.g.-NO2, -</a:t>
            </a:r>
            <a:r>
              <a:rPr lang="en-US" dirty="0" err="1" smtClean="0">
                <a:solidFill>
                  <a:srgbClr val="00B0F0"/>
                </a:solidFill>
              </a:rPr>
              <a:t>Cl</a:t>
            </a:r>
            <a:r>
              <a:rPr lang="en-US" dirty="0" smtClean="0">
                <a:solidFill>
                  <a:srgbClr val="00B0F0"/>
                </a:solidFill>
              </a:rPr>
              <a:t> etc.) enhance the acidic character, but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                 Electron-releasing substituents </a:t>
            </a:r>
            <a:r>
              <a:rPr lang="en-US" dirty="0" smtClean="0">
                <a:solidFill>
                  <a:srgbClr val="00B0F0"/>
                </a:solidFill>
              </a:rPr>
              <a:t>(</a:t>
            </a:r>
            <a:r>
              <a:rPr lang="en-US" dirty="0" err="1" smtClean="0">
                <a:solidFill>
                  <a:srgbClr val="00B0F0"/>
                </a:solidFill>
              </a:rPr>
              <a:t>e.g.Alkyl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gps</a:t>
            </a:r>
            <a:r>
              <a:rPr lang="en-US" dirty="0" smtClean="0">
                <a:solidFill>
                  <a:srgbClr val="00B0F0"/>
                </a:solidFill>
              </a:rPr>
              <a:t>.) decrease the acidic character</a:t>
            </a:r>
          </a:p>
          <a:p>
            <a:pPr marL="0" indent="0">
              <a:buFont typeface="Arial" charset="0"/>
              <a:buNone/>
              <a:defRPr/>
            </a:pP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295</Words>
  <Application>Microsoft Office PowerPoint</Application>
  <PresentationFormat>On-screen Show (4:3)</PresentationFormat>
  <Paragraphs>86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CS ChemDraw Drawing</vt:lpstr>
      <vt:lpstr>Phenols</vt:lpstr>
      <vt:lpstr>PowerPoint Presentation</vt:lpstr>
      <vt:lpstr>PowerPoint Presentation</vt:lpstr>
      <vt:lpstr>Preparation</vt:lpstr>
      <vt:lpstr>PowerPoint Presentation</vt:lpstr>
      <vt:lpstr>From Cumene hydroperoxide (commercial method)</vt:lpstr>
      <vt:lpstr>General physical properties</vt:lpstr>
      <vt:lpstr>General chemical properties</vt:lpstr>
      <vt:lpstr>PowerPoint Presentation</vt:lpstr>
      <vt:lpstr>A. Reactions of –OH group similar to Alcohols</vt:lpstr>
      <vt:lpstr>PowerPoint Presentation</vt:lpstr>
      <vt:lpstr>B. Electrophilic aromatic substitution reactions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HPLKO</dc:creator>
  <cp:lastModifiedBy>HPLKO</cp:lastModifiedBy>
  <cp:revision>30</cp:revision>
  <dcterms:created xsi:type="dcterms:W3CDTF">2019-12-22T09:07:41Z</dcterms:created>
  <dcterms:modified xsi:type="dcterms:W3CDTF">2020-01-04T10:36:58Z</dcterms:modified>
</cp:coreProperties>
</file>