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51CA3-FC95-49AE-82E2-A311F4838E57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3BDE-DC20-43B0-95A0-C8B224326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4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9767-EFE6-4A7D-857E-B57A1BB2A3AA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825F-0D66-44E2-8C52-2C7388DE8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7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3270-D331-4CC2-BA75-2A44F2DB4A65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57F2-C6C1-47F0-848E-59E11CBC6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4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853C4-2127-4B43-B307-5EF6ED708818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1792A-1C28-499A-B2EA-1C06FB3DB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3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077D-92E2-4035-A414-5B126448A641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C226D-0B5D-4BEC-A8EF-462013DC8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2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E7-08CA-4C3A-83E7-51EA0BC54E96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C5D81-6248-4F25-96E9-A83301788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AFF62-1A4C-4040-9960-DC5D290729CE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D30B-D1D6-40EE-B1A1-BF6C5D0B9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6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D237-8870-475B-8D74-995C8963F22A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1CF2D-A78D-4C57-91CC-3C925A7C6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0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DC7D9-96D5-4610-82E6-904929E2C4D4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EA626-4521-44A2-BDCF-A95086D73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6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7D3EB-3B8A-4A21-B5B6-3353A2A494BB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3084-07D4-463D-A8E8-98AE5452B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6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C3EEA-6E38-474F-AE72-1C616CB87694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4544-2AB9-4F16-95E9-7B2871A4B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7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51A258-792E-4CB3-AE8E-756D4423410B}" type="datetimeFigureOut">
              <a:rPr lang="en-US"/>
              <a:pPr>
                <a:defRPr/>
              </a:pPr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C359C9-50F1-4D8B-A6C0-1C954FB13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 eaLnBrk="1" hangingPunct="1"/>
            <a:r>
              <a:rPr lang="en-US" i="1" u="sng" smtClean="0">
                <a:solidFill>
                  <a:srgbClr val="FF0000"/>
                </a:solidFill>
              </a:rPr>
              <a:t>Phenols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8001000" cy="1752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0070C0"/>
                </a:solidFill>
              </a:rPr>
              <a:t>Dr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Amit</a:t>
            </a:r>
            <a:r>
              <a:rPr lang="en-US" dirty="0">
                <a:solidFill>
                  <a:srgbClr val="0070C0"/>
                </a:solidFill>
              </a:rPr>
              <a:t> Kumar </a:t>
            </a:r>
            <a:r>
              <a:rPr lang="en-US" dirty="0" err="1">
                <a:solidFill>
                  <a:srgbClr val="0070C0"/>
                </a:solidFill>
              </a:rPr>
              <a:t>Yadav</a:t>
            </a:r>
            <a:endParaRPr lang="en-US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Assistant Professor-Chemistry</a:t>
            </a:r>
          </a:p>
          <a:p>
            <a:pPr eaLnBrk="1" hangingPunct="1">
              <a:defRPr/>
            </a:pPr>
            <a:r>
              <a:rPr lang="en-US" dirty="0" err="1">
                <a:solidFill>
                  <a:srgbClr val="0070C0"/>
                </a:solidFill>
              </a:rPr>
              <a:t>Mahamaya</a:t>
            </a:r>
            <a:r>
              <a:rPr lang="en-US" dirty="0">
                <a:solidFill>
                  <a:srgbClr val="0070C0"/>
                </a:solidFill>
              </a:rPr>
              <a:t> Government Degree College, </a:t>
            </a:r>
            <a:r>
              <a:rPr lang="en-US" dirty="0" err="1">
                <a:solidFill>
                  <a:srgbClr val="0070C0"/>
                </a:solidFill>
              </a:rPr>
              <a:t>Mahona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Lucknow</a:t>
            </a:r>
            <a:r>
              <a:rPr lang="en-US" dirty="0">
                <a:solidFill>
                  <a:srgbClr val="0070C0"/>
                </a:solidFill>
              </a:rPr>
              <a:t> (U.P.)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FF0000"/>
                </a:solidFill>
              </a:rPr>
              <a:t>A. Reactions of –OH group similar to Alcohols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With metallic sodium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Esterification</a:t>
            </a:r>
          </a:p>
          <a:p>
            <a:pPr marL="0" indent="0">
              <a:buFont typeface="Arial" charset="0"/>
              <a:buNone/>
            </a:pPr>
            <a:endParaRPr lang="en-US" dirty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Fries Rearrangement</a:t>
            </a:r>
          </a:p>
        </p:txBody>
      </p:sp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1752600" y="2286000"/>
          <a:ext cx="5994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CS ChemDraw Drawing" r:id="rId3" imgW="3818621" imgH="339365" progId="ChemDraw.Document.6.0">
                  <p:embed/>
                </p:oleObj>
              </mc:Choice>
              <mc:Fallback>
                <p:oleObj name="CS ChemDraw Drawing" r:id="rId3" imgW="3818621" imgH="339365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5994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1752600" y="3962400"/>
          <a:ext cx="57451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CS ChemDraw Drawing" r:id="rId5" imgW="3831103" imgH="558821" progId="ChemDraw.Document.6.0">
                  <p:embed/>
                </p:oleObj>
              </mc:Choice>
              <mc:Fallback>
                <p:oleObj name="CS ChemDraw Drawing" r:id="rId5" imgW="3831103" imgH="558821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962400"/>
                        <a:ext cx="57451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375278"/>
              </p:ext>
            </p:extLst>
          </p:nvPr>
        </p:nvGraphicFramePr>
        <p:xfrm>
          <a:off x="2133600" y="5334000"/>
          <a:ext cx="5029200" cy="1390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CS ChemDraw Drawing" r:id="rId7" imgW="3835642" imgH="1060327" progId="ChemDraw.Document.6.0">
                  <p:embed/>
                </p:oleObj>
              </mc:Choice>
              <mc:Fallback>
                <p:oleObj name="CS ChemDraw Drawing" r:id="rId7" imgW="3835642" imgH="106032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3600" y="5334000"/>
                        <a:ext cx="5029200" cy="1390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Etherification (Williamson synthesis of ethers)</a:t>
            </a:r>
          </a:p>
          <a:p>
            <a:pPr marL="0" indent="0">
              <a:buFont typeface="Arial" charset="0"/>
              <a:buNone/>
            </a:pPr>
            <a:endParaRPr lang="en-US" dirty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err="1" smtClean="0"/>
              <a:t>Claisen</a:t>
            </a:r>
            <a:r>
              <a:rPr lang="en-US" dirty="0" smtClean="0"/>
              <a:t> rearrangement-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914400" y="2514600"/>
          <a:ext cx="669448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CS ChemDraw Drawing" r:id="rId3" imgW="4832281" imgH="775260" progId="ChemDraw.Document.6.0">
                  <p:embed/>
                </p:oleObj>
              </mc:Choice>
              <mc:Fallback>
                <p:oleObj name="CS ChemDraw Drawing" r:id="rId3" imgW="4832281" imgH="77526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6694488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257387"/>
              </p:ext>
            </p:extLst>
          </p:nvPr>
        </p:nvGraphicFramePr>
        <p:xfrm>
          <a:off x="1524000" y="4648200"/>
          <a:ext cx="5602981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CS ChemDraw Drawing" r:id="rId5" imgW="4329233" imgH="1354443" progId="ChemDraw.Document.6.0">
                  <p:embed/>
                </p:oleObj>
              </mc:Choice>
              <mc:Fallback>
                <p:oleObj name="CS ChemDraw Drawing" r:id="rId5" imgW="4329233" imgH="135444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4648200"/>
                        <a:ext cx="5602981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0000"/>
                </a:solidFill>
              </a:rPr>
              <a:t>B. Electrophilic aromatic substitution reactions</a:t>
            </a:r>
            <a:endParaRPr lang="en-US" sz="32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Halogenation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Nitration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70C0"/>
                </a:solidFill>
              </a:rPr>
              <a:t>Sulphonation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014728"/>
              </p:ext>
            </p:extLst>
          </p:nvPr>
        </p:nvGraphicFramePr>
        <p:xfrm>
          <a:off x="3505200" y="2895600"/>
          <a:ext cx="415131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CS ChemDraw Drawing" r:id="rId3" imgW="4151086" imgH="1326917" progId="ChemDraw.Document.6.0">
                  <p:embed/>
                </p:oleObj>
              </mc:Choice>
              <mc:Fallback>
                <p:oleObj name="CS ChemDraw Drawing" r:id="rId3" imgW="4151086" imgH="13269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2895600"/>
                        <a:ext cx="4151313" cy="132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384005"/>
              </p:ext>
            </p:extLst>
          </p:nvPr>
        </p:nvGraphicFramePr>
        <p:xfrm>
          <a:off x="3429000" y="1371600"/>
          <a:ext cx="4267200" cy="1404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CS ChemDraw Drawing" r:id="rId5" imgW="3071993" imgH="1011308" progId="ChemDraw.Document.6.0">
                  <p:embed/>
                </p:oleObj>
              </mc:Choice>
              <mc:Fallback>
                <p:oleObj name="CS ChemDraw Drawing" r:id="rId5" imgW="3071993" imgH="101130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1371600"/>
                        <a:ext cx="4267200" cy="1404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>
                <a:solidFill>
                  <a:srgbClr val="7030A0"/>
                </a:solidFill>
              </a:rPr>
              <a:t>Friedel</a:t>
            </a:r>
            <a:r>
              <a:rPr lang="en-US" dirty="0">
                <a:solidFill>
                  <a:srgbClr val="7030A0"/>
                </a:solidFill>
              </a:rPr>
              <a:t>-Craft alkylation and </a:t>
            </a:r>
            <a:r>
              <a:rPr lang="en-US" dirty="0" smtClean="0">
                <a:solidFill>
                  <a:srgbClr val="7030A0"/>
                </a:solidFill>
              </a:rPr>
              <a:t>acylation</a:t>
            </a: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7030A0"/>
                </a:solidFill>
              </a:rPr>
              <a:t>Coupling with </a:t>
            </a:r>
            <a:r>
              <a:rPr lang="en-US" dirty="0" err="1">
                <a:solidFill>
                  <a:srgbClr val="7030A0"/>
                </a:solidFill>
              </a:rPr>
              <a:t>diazonium</a:t>
            </a:r>
            <a:r>
              <a:rPr lang="en-US" dirty="0">
                <a:solidFill>
                  <a:srgbClr val="7030A0"/>
                </a:solidFill>
              </a:rPr>
              <a:t> salts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7030A0"/>
                </a:solidFill>
              </a:rPr>
              <a:t>Reimer-</a:t>
            </a:r>
            <a:r>
              <a:rPr lang="en-US" dirty="0" err="1">
                <a:solidFill>
                  <a:srgbClr val="7030A0"/>
                </a:solidFill>
              </a:rPr>
              <a:t>Tiemann</a:t>
            </a:r>
            <a:r>
              <a:rPr lang="en-US" dirty="0">
                <a:solidFill>
                  <a:srgbClr val="7030A0"/>
                </a:solidFill>
              </a:rPr>
              <a:t> Reaction</a:t>
            </a:r>
          </a:p>
          <a:p>
            <a:pPr eaLnBrk="1" hangingPunct="1"/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endParaRPr lang="en-US" dirty="0">
              <a:solidFill>
                <a:srgbClr val="C00000"/>
              </a:solidFill>
            </a:endParaRPr>
          </a:p>
          <a:p>
            <a:pPr eaLnBrk="1" hangingPunct="1"/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endParaRPr lang="en-US" dirty="0">
              <a:solidFill>
                <a:srgbClr val="C00000"/>
              </a:solidFill>
            </a:endParaRPr>
          </a:p>
          <a:p>
            <a:pPr eaLnBrk="1" hangingPunct="1"/>
            <a:endParaRPr lang="en-US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926070"/>
              </p:ext>
            </p:extLst>
          </p:nvPr>
        </p:nvGraphicFramePr>
        <p:xfrm>
          <a:off x="2667000" y="2286000"/>
          <a:ext cx="441166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CS ChemDraw Drawing" r:id="rId3" imgW="4411688" imgH="1051277" progId="ChemDraw.Document.6.0">
                  <p:embed/>
                </p:oleObj>
              </mc:Choice>
              <mc:Fallback>
                <p:oleObj name="CS ChemDraw Drawing" r:id="rId3" imgW="4411688" imgH="105127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2286000"/>
                        <a:ext cx="4411663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479728"/>
              </p:ext>
            </p:extLst>
          </p:nvPr>
        </p:nvGraphicFramePr>
        <p:xfrm>
          <a:off x="1828800" y="4876800"/>
          <a:ext cx="465296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CS ChemDraw Drawing" r:id="rId5" imgW="4652243" imgH="1305424" progId="ChemDraw.Document.6.0">
                  <p:embed/>
                </p:oleObj>
              </mc:Choice>
              <mc:Fallback>
                <p:oleObj name="CS ChemDraw Drawing" r:id="rId5" imgW="4652243" imgH="130542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4876800"/>
                        <a:ext cx="4652963" cy="130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92D050"/>
                </a:solidFill>
              </a:rPr>
              <a:t>Kolbe-Schmidt </a:t>
            </a:r>
            <a:r>
              <a:rPr lang="en-US" dirty="0" smtClean="0">
                <a:solidFill>
                  <a:srgbClr val="92D050"/>
                </a:solidFill>
              </a:rPr>
              <a:t>reaction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92D050"/>
                </a:solidFill>
              </a:rPr>
              <a:t>Nitrosation</a:t>
            </a:r>
            <a:endParaRPr lang="en-US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92D050"/>
                </a:solidFill>
              </a:rPr>
              <a:t>Reaction with formaldehyde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659119"/>
              </p:ext>
            </p:extLst>
          </p:nvPr>
        </p:nvGraphicFramePr>
        <p:xfrm>
          <a:off x="1371600" y="1600200"/>
          <a:ext cx="669437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CS ChemDraw Drawing" r:id="rId3" imgW="6013496" imgH="1164022" progId="ChemDraw.Document.6.0">
                  <p:embed/>
                </p:oleObj>
              </mc:Choice>
              <mc:Fallback>
                <p:oleObj name="CS ChemDraw Drawing" r:id="rId3" imgW="6013496" imgH="116402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600200"/>
                        <a:ext cx="669437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353579"/>
              </p:ext>
            </p:extLst>
          </p:nvPr>
        </p:nvGraphicFramePr>
        <p:xfrm>
          <a:off x="1371600" y="4038600"/>
          <a:ext cx="6469062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CS ChemDraw Drawing" r:id="rId5" imgW="6468887" imgH="2032419" progId="ChemDraw.Document.6.0">
                  <p:embed/>
                </p:oleObj>
              </mc:Choice>
              <mc:Fallback>
                <p:oleObj name="CS ChemDraw Drawing" r:id="rId5" imgW="6468887" imgH="20324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4038600"/>
                        <a:ext cx="6469062" cy="20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04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C00000"/>
                </a:solidFill>
              </a:rPr>
              <a:t>Gatterman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synthesis</a:t>
            </a:r>
          </a:p>
          <a:p>
            <a:pPr eaLnBrk="1" hangingPunct="1"/>
            <a:endParaRPr lang="en-US" dirty="0">
              <a:solidFill>
                <a:srgbClr val="C00000"/>
              </a:solidFill>
            </a:endParaRPr>
          </a:p>
          <a:p>
            <a:pPr eaLnBrk="1" hangingPunct="1"/>
            <a:endParaRPr lang="en-US" dirty="0">
              <a:solidFill>
                <a:srgbClr val="C00000"/>
              </a:solidFill>
            </a:endParaRPr>
          </a:p>
          <a:p>
            <a:pPr eaLnBrk="1" hangingPunct="1"/>
            <a:r>
              <a:rPr lang="en-US" dirty="0" err="1">
                <a:solidFill>
                  <a:srgbClr val="C00000"/>
                </a:solidFill>
              </a:rPr>
              <a:t>Houben-Hoesch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reaction</a:t>
            </a:r>
          </a:p>
          <a:p>
            <a:pPr eaLnBrk="1" hangingPunct="1"/>
            <a:endParaRPr lang="en-US" dirty="0">
              <a:solidFill>
                <a:srgbClr val="C00000"/>
              </a:solidFill>
            </a:endParaRPr>
          </a:p>
          <a:p>
            <a:pPr eaLnBrk="1" hangingPunct="1"/>
            <a:endParaRPr lang="en-US" dirty="0">
              <a:solidFill>
                <a:srgbClr val="C00000"/>
              </a:solidFill>
            </a:endParaRPr>
          </a:p>
          <a:p>
            <a:pPr eaLnBrk="1" hangingPunct="1"/>
            <a:r>
              <a:rPr lang="en-US" dirty="0" err="1">
                <a:solidFill>
                  <a:srgbClr val="C00000"/>
                </a:solidFill>
              </a:rPr>
              <a:t>Mercuration</a:t>
            </a:r>
            <a:endParaRPr lang="en-US" dirty="0">
              <a:solidFill>
                <a:srgbClr val="C00000"/>
              </a:solidFill>
            </a:endParaRPr>
          </a:p>
          <a:p>
            <a:pPr eaLnBrk="1" hangingPunct="1"/>
            <a:r>
              <a:rPr lang="en-US" dirty="0">
                <a:solidFill>
                  <a:srgbClr val="C00000"/>
                </a:solidFill>
              </a:rPr>
              <a:t>Oxidation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527686"/>
              </p:ext>
            </p:extLst>
          </p:nvPr>
        </p:nvGraphicFramePr>
        <p:xfrm>
          <a:off x="1981199" y="1600200"/>
          <a:ext cx="468923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CS ChemDraw Drawing" r:id="rId3" imgW="4444972" imgH="1156480" progId="ChemDraw.Document.6.0">
                  <p:embed/>
                </p:oleObj>
              </mc:Choice>
              <mc:Fallback>
                <p:oleObj name="CS ChemDraw Drawing" r:id="rId3" imgW="4444972" imgH="1156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199" y="1600200"/>
                        <a:ext cx="4689231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075246"/>
              </p:ext>
            </p:extLst>
          </p:nvPr>
        </p:nvGraphicFramePr>
        <p:xfrm>
          <a:off x="1371600" y="3276600"/>
          <a:ext cx="622300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CS ChemDraw Drawing" r:id="rId5" imgW="6223415" imgH="1290341" progId="ChemDraw.Document.6.0">
                  <p:embed/>
                </p:oleObj>
              </mc:Choice>
              <mc:Fallback>
                <p:oleObj name="CS ChemDraw Drawing" r:id="rId5" imgW="6223415" imgH="12903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3276600"/>
                        <a:ext cx="6223000" cy="129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26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rgbClr val="C00000"/>
                </a:solidFill>
              </a:rPr>
              <a:t>Thanks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Phenols contain the hydroxyl group(s) linked directly to the aromatic nucleus</a:t>
            </a:r>
          </a:p>
          <a:p>
            <a:pPr eaLnBrk="1" hangingPunct="1">
              <a:defRPr/>
            </a:pPr>
            <a:r>
              <a:rPr lang="en-US" sz="2000" dirty="0" smtClean="0"/>
              <a:t>Word Phenol originated from </a:t>
            </a:r>
            <a:r>
              <a:rPr lang="en-US" sz="2000" dirty="0" err="1" smtClean="0"/>
              <a:t>phenyl+enol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In contrast to simple ketones which are more stable than their corresponding </a:t>
            </a:r>
            <a:r>
              <a:rPr lang="en-US" sz="2000" dirty="0" err="1" smtClean="0"/>
              <a:t>enols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Analogous equilibrium for phenol lies more on the </a:t>
            </a:r>
            <a:r>
              <a:rPr lang="en-US" sz="2000" dirty="0" err="1" smtClean="0"/>
              <a:t>enol</a:t>
            </a:r>
            <a:r>
              <a:rPr lang="en-US" sz="2000" dirty="0" smtClean="0"/>
              <a:t> side, due to high resonance energy of aromatic ring that </a:t>
            </a:r>
            <a:r>
              <a:rPr lang="en-US" sz="2000" dirty="0" err="1" smtClean="0"/>
              <a:t>stabilises</a:t>
            </a:r>
            <a:r>
              <a:rPr lang="en-US" sz="2000" dirty="0" smtClean="0"/>
              <a:t> </a:t>
            </a:r>
            <a:r>
              <a:rPr lang="en-US" sz="2000" dirty="0" err="1" smtClean="0"/>
              <a:t>enol</a:t>
            </a:r>
            <a:r>
              <a:rPr lang="en-US" sz="2000" dirty="0" smtClean="0"/>
              <a:t> (phenol) form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 smtClean="0"/>
              <a:t> </a:t>
            </a:r>
          </a:p>
        </p:txBody>
      </p:sp>
      <p:graphicFrame>
        <p:nvGraphicFramePr>
          <p:cNvPr id="3076" name="Object 1"/>
          <p:cNvGraphicFramePr>
            <a:graphicFrameLocks noChangeAspect="1"/>
          </p:cNvGraphicFramePr>
          <p:nvPr/>
        </p:nvGraphicFramePr>
        <p:xfrm>
          <a:off x="1905000" y="4267200"/>
          <a:ext cx="5137150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S ChemDraw Drawing" r:id="rId3" imgW="5137135" imgH="1852933" progId="ChemDraw.Document.6.0">
                  <p:embed/>
                </p:oleObj>
              </mc:Choice>
              <mc:Fallback>
                <p:oleObj name="CS ChemDraw Drawing" r:id="rId3" imgW="5137135" imgH="185293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5137150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Classification and nomenclature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solidFill>
                  <a:srgbClr val="92D050"/>
                </a:solidFill>
              </a:rPr>
              <a:t>Monohydric phenols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solidFill>
                  <a:srgbClr val="92D050"/>
                </a:solidFill>
              </a:rPr>
              <a:t>Dihydric phenols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solidFill>
                  <a:srgbClr val="92D050"/>
                </a:solidFill>
              </a:rPr>
              <a:t>Trihydric phenols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4100" name="Object 1"/>
          <p:cNvGraphicFramePr>
            <a:graphicFrameLocks noChangeAspect="1"/>
          </p:cNvGraphicFramePr>
          <p:nvPr/>
        </p:nvGraphicFramePr>
        <p:xfrm>
          <a:off x="4267200" y="1066800"/>
          <a:ext cx="45212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CS ChemDraw Drawing" r:id="rId3" imgW="5231314" imgH="1660626" progId="ChemDraw.Document.6.0">
                  <p:embed/>
                </p:oleObj>
              </mc:Choice>
              <mc:Fallback>
                <p:oleObj name="CS ChemDraw Drawing" r:id="rId3" imgW="5231314" imgH="166062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066800"/>
                        <a:ext cx="4521200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4267200" y="2895600"/>
          <a:ext cx="3124200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CS ChemDraw Drawing" r:id="rId5" imgW="3951380" imgH="1929101" progId="ChemDraw.Document.6.0">
                  <p:embed/>
                </p:oleObj>
              </mc:Choice>
              <mc:Fallback>
                <p:oleObj name="CS ChemDraw Drawing" r:id="rId5" imgW="3951380" imgH="1929101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895600"/>
                        <a:ext cx="3124200" cy="152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3"/>
          <p:cNvGraphicFramePr>
            <a:graphicFrameLocks noChangeAspect="1"/>
          </p:cNvGraphicFramePr>
          <p:nvPr/>
        </p:nvGraphicFramePr>
        <p:xfrm>
          <a:off x="3581400" y="4876800"/>
          <a:ext cx="419100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CS ChemDraw Drawing" r:id="rId7" imgW="5373151" imgH="2119523" progId="ChemDraw.Document.6.0">
                  <p:embed/>
                </p:oleObj>
              </mc:Choice>
              <mc:Fallback>
                <p:oleObj name="CS ChemDraw Drawing" r:id="rId7" imgW="5373151" imgH="2119523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76800"/>
                        <a:ext cx="4191000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Preparation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From aryl sulphonic acids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From diazonium salts</a:t>
            </a:r>
          </a:p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5124" name="Object 3"/>
          <p:cNvGraphicFramePr>
            <a:graphicFrameLocks noChangeAspect="1"/>
          </p:cNvGraphicFramePr>
          <p:nvPr/>
        </p:nvGraphicFramePr>
        <p:xfrm>
          <a:off x="1295400" y="2438400"/>
          <a:ext cx="61325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CS ChemDraw Drawing" r:id="rId3" imgW="6132261" imgH="1266208" progId="ChemDraw.Document.6.0">
                  <p:embed/>
                </p:oleObj>
              </mc:Choice>
              <mc:Fallback>
                <p:oleObj name="CS ChemDraw Drawing" r:id="rId3" imgW="6132261" imgH="1266208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61325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1143000" y="4876800"/>
          <a:ext cx="66817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CS ChemDraw Drawing" r:id="rId5" imgW="6681074" imgH="1110478" progId="ChemDraw.Document.6.0">
                  <p:embed/>
                </p:oleObj>
              </mc:Choice>
              <mc:Fallback>
                <p:oleObj name="CS ChemDraw Drawing" r:id="rId5" imgW="6681074" imgH="1110478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76800"/>
                        <a:ext cx="66817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/>
          <a:lstStyle/>
          <a:p>
            <a:r>
              <a:rPr lang="en-US" smtClean="0"/>
              <a:t>Hydrolysis of aryl halides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Dakin Reaction</a:t>
            </a:r>
          </a:p>
          <a:p>
            <a:endParaRPr lang="en-US" smtClean="0"/>
          </a:p>
        </p:txBody>
      </p:sp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2209800" y="1524000"/>
          <a:ext cx="4849813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CS ChemDraw Drawing" r:id="rId3" imgW="4850436" imgH="2098407" progId="ChemDraw.Document.6.0">
                  <p:embed/>
                </p:oleObj>
              </mc:Choice>
              <mc:Fallback>
                <p:oleObj name="CS ChemDraw Drawing" r:id="rId3" imgW="4850436" imgH="2098407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4000"/>
                        <a:ext cx="4849813" cy="209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1600200" y="4572000"/>
          <a:ext cx="5826125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CS ChemDraw Drawing" r:id="rId5" imgW="5825894" imgH="1642526" progId="ChemDraw.Document.6.0">
                  <p:embed/>
                </p:oleObj>
              </mc:Choice>
              <mc:Fallback>
                <p:oleObj name="CS ChemDraw Drawing" r:id="rId5" imgW="5825894" imgH="1642526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0"/>
                        <a:ext cx="5826125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4288"/>
            <a:ext cx="8229600" cy="1143000"/>
          </a:xfrm>
        </p:spPr>
        <p:txBody>
          <a:bodyPr/>
          <a:lstStyle/>
          <a:p>
            <a:r>
              <a:rPr lang="en-US" sz="2800" smtClean="0">
                <a:solidFill>
                  <a:srgbClr val="FF0000"/>
                </a:solidFill>
              </a:rPr>
              <a:t>From Cumene hydroperoxide (commercial method)</a:t>
            </a:r>
          </a:p>
        </p:txBody>
      </p:sp>
      <p:pic>
        <p:nvPicPr>
          <p:cNvPr id="7171" name="Picture 2" descr="C:\Users\HPLKO\Desktop\Cumen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819400"/>
            <a:ext cx="8229600" cy="3343275"/>
          </a:xfrm>
          <a:noFill/>
        </p:spPr>
      </p:pic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838200" y="914400"/>
          <a:ext cx="78168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CS ChemDraw Drawing" r:id="rId4" imgW="6229845" imgH="1214172" progId="ChemDraw.Document.6.0">
                  <p:embed/>
                </p:oleObj>
              </mc:Choice>
              <mc:Fallback>
                <p:oleObj name="CS ChemDraw Drawing" r:id="rId4" imgW="6229845" imgH="1214172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14400"/>
                        <a:ext cx="78168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General physical properties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Pure phenols are generally </a:t>
            </a:r>
            <a:r>
              <a:rPr lang="en-US" dirty="0" err="1" smtClean="0"/>
              <a:t>colourless</a:t>
            </a:r>
            <a:r>
              <a:rPr lang="en-US" dirty="0" smtClean="0"/>
              <a:t> solids or liquids, but they turn reddish due to atmospheric oxidation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Phenols insoluble in water but di- and tri-hydric are fairly soluble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High B.P. due to intermolecular hydrogen bonding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General chemical properties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Acidic character of phenols-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dirty="0" smtClean="0"/>
              <a:t>They are fairly acidic compounds which form salts (</a:t>
            </a:r>
            <a:r>
              <a:rPr lang="en-US" dirty="0" err="1" smtClean="0"/>
              <a:t>phenoxides</a:t>
            </a:r>
            <a:r>
              <a:rPr lang="en-US" dirty="0" smtClean="0"/>
              <a:t>) on reaction with alkali metal hydroxides, but not with carbonates or bicarbonates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graphicFrame>
        <p:nvGraphicFramePr>
          <p:cNvPr id="9220" name="Object 3"/>
          <p:cNvGraphicFramePr>
            <a:graphicFrameLocks noChangeAspect="1"/>
          </p:cNvGraphicFramePr>
          <p:nvPr/>
        </p:nvGraphicFramePr>
        <p:xfrm>
          <a:off x="1143000" y="4419600"/>
          <a:ext cx="63896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CS ChemDraw Drawing" r:id="rId3" imgW="3761130" imgH="717568" progId="ChemDraw.Document.6.0">
                  <p:embed/>
                </p:oleObj>
              </mc:Choice>
              <mc:Fallback>
                <p:oleObj name="CS ChemDraw Drawing" r:id="rId3" imgW="3761130" imgH="717568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19600"/>
                        <a:ext cx="63896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Acidic strength of phenols-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en-US" dirty="0" smtClean="0"/>
              <a:t>Simple phenols have </a:t>
            </a:r>
            <a:r>
              <a:rPr lang="en-US" dirty="0" err="1" smtClean="0"/>
              <a:t>pKa</a:t>
            </a:r>
            <a:r>
              <a:rPr lang="en-US" dirty="0" smtClean="0"/>
              <a:t> of the order of 10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dirty="0" smtClean="0"/>
              <a:t>It is thus evident that </a:t>
            </a:r>
            <a:r>
              <a:rPr lang="en-US" dirty="0" smtClean="0">
                <a:solidFill>
                  <a:srgbClr val="00B0F0"/>
                </a:solidFill>
              </a:rPr>
              <a:t>phenols are much more acidic than alcohols</a:t>
            </a:r>
            <a:r>
              <a:rPr lang="en-US" dirty="0" smtClean="0"/>
              <a:t> but </a:t>
            </a:r>
            <a:r>
              <a:rPr lang="en-US" dirty="0" smtClean="0">
                <a:solidFill>
                  <a:srgbClr val="00B0F0"/>
                </a:solidFill>
              </a:rPr>
              <a:t>less than carboxylic acids </a:t>
            </a:r>
            <a:r>
              <a:rPr lang="en-US" dirty="0" smtClean="0"/>
              <a:t>or even </a:t>
            </a:r>
            <a:r>
              <a:rPr lang="en-US" dirty="0" smtClean="0">
                <a:solidFill>
                  <a:srgbClr val="00B0F0"/>
                </a:solidFill>
              </a:rPr>
              <a:t>carbonic acid</a:t>
            </a:r>
            <a:endParaRPr lang="en-US" dirty="0">
              <a:solidFill>
                <a:srgbClr val="00B0F0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Electron-withdrawing substituents </a:t>
            </a:r>
            <a:r>
              <a:rPr lang="en-US" dirty="0" smtClean="0">
                <a:solidFill>
                  <a:srgbClr val="00B0F0"/>
                </a:solidFill>
              </a:rPr>
              <a:t>(e.g.-NO2, -</a:t>
            </a:r>
            <a:r>
              <a:rPr lang="en-US" dirty="0" err="1" smtClean="0">
                <a:solidFill>
                  <a:srgbClr val="00B0F0"/>
                </a:solidFill>
              </a:rPr>
              <a:t>Cl</a:t>
            </a:r>
            <a:r>
              <a:rPr lang="en-US" dirty="0" smtClean="0">
                <a:solidFill>
                  <a:srgbClr val="00B0F0"/>
                </a:solidFill>
              </a:rPr>
              <a:t> etc.) enhance the acidic character, but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 Electron-releasing substituents 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e.g.Alkyl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gps</a:t>
            </a:r>
            <a:r>
              <a:rPr lang="en-US" dirty="0" smtClean="0">
                <a:solidFill>
                  <a:srgbClr val="00B0F0"/>
                </a:solidFill>
              </a:rPr>
              <a:t>.) decrease the acidic character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295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CS ChemDraw Drawing</vt:lpstr>
      <vt:lpstr>Phenols</vt:lpstr>
      <vt:lpstr>PowerPoint Presentation</vt:lpstr>
      <vt:lpstr>PowerPoint Presentation</vt:lpstr>
      <vt:lpstr>Preparation</vt:lpstr>
      <vt:lpstr>PowerPoint Presentation</vt:lpstr>
      <vt:lpstr>From Cumene hydroperoxide (commercial method)</vt:lpstr>
      <vt:lpstr>General physical properties</vt:lpstr>
      <vt:lpstr>General chemical properties</vt:lpstr>
      <vt:lpstr>PowerPoint Presentation</vt:lpstr>
      <vt:lpstr>A. Reactions of –OH group similar to Alcohols</vt:lpstr>
      <vt:lpstr>PowerPoint Presentation</vt:lpstr>
      <vt:lpstr>B. Electrophilic aromatic substitution reactions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HPLKO</dc:creator>
  <cp:lastModifiedBy>HPLKO</cp:lastModifiedBy>
  <cp:revision>30</cp:revision>
  <dcterms:created xsi:type="dcterms:W3CDTF">2019-12-22T09:07:41Z</dcterms:created>
  <dcterms:modified xsi:type="dcterms:W3CDTF">2020-01-04T10:36:58Z</dcterms:modified>
</cp:coreProperties>
</file>