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9DEF-B386-4B3B-AACB-F482F4E58771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2062-85EB-4E2A-93CD-D14248AF3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9DEF-B386-4B3B-AACB-F482F4E58771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2062-85EB-4E2A-93CD-D14248AF3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90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9DEF-B386-4B3B-AACB-F482F4E58771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2062-85EB-4E2A-93CD-D14248AF3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9DEF-B386-4B3B-AACB-F482F4E58771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2062-85EB-4E2A-93CD-D14248AF3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9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9DEF-B386-4B3B-AACB-F482F4E58771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2062-85EB-4E2A-93CD-D14248AF3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2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9DEF-B386-4B3B-AACB-F482F4E58771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2062-85EB-4E2A-93CD-D14248AF3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3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9DEF-B386-4B3B-AACB-F482F4E58771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2062-85EB-4E2A-93CD-D14248AF3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5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9DEF-B386-4B3B-AACB-F482F4E58771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2062-85EB-4E2A-93CD-D14248AF3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5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9DEF-B386-4B3B-AACB-F482F4E58771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2062-85EB-4E2A-93CD-D14248AF3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05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9DEF-B386-4B3B-AACB-F482F4E58771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2062-85EB-4E2A-93CD-D14248AF3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47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49DEF-B386-4B3B-AACB-F482F4E58771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12062-85EB-4E2A-93CD-D14248AF3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8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49DEF-B386-4B3B-AACB-F482F4E58771}" type="datetimeFigureOut">
              <a:rPr lang="en-US" smtClean="0"/>
              <a:t>04-Jan-20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12062-85EB-4E2A-93CD-D14248AF3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05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>
                <a:solidFill>
                  <a:srgbClr val="FF0000"/>
                </a:solidFill>
              </a:rPr>
              <a:t>ETHERS</a:t>
            </a:r>
            <a:endParaRPr lang="en-US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733800"/>
            <a:ext cx="8229600" cy="281940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 err="1">
                <a:solidFill>
                  <a:srgbClr val="0070C0"/>
                </a:solidFill>
              </a:rPr>
              <a:t>Dr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Amit</a:t>
            </a:r>
            <a:r>
              <a:rPr lang="en-US" dirty="0">
                <a:solidFill>
                  <a:srgbClr val="0070C0"/>
                </a:solidFill>
              </a:rPr>
              <a:t> Kumar </a:t>
            </a:r>
            <a:r>
              <a:rPr lang="en-US" dirty="0" err="1">
                <a:solidFill>
                  <a:srgbClr val="0070C0"/>
                </a:solidFill>
              </a:rPr>
              <a:t>Yadav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ctr"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Assistant Professor-Chemistry</a:t>
            </a:r>
          </a:p>
          <a:p>
            <a:pPr marL="0" indent="0" algn="ctr">
              <a:buNone/>
              <a:defRPr/>
            </a:pPr>
            <a:r>
              <a:rPr lang="en-US" dirty="0" err="1">
                <a:solidFill>
                  <a:srgbClr val="0070C0"/>
                </a:solidFill>
              </a:rPr>
              <a:t>Mahamaya</a:t>
            </a:r>
            <a:r>
              <a:rPr lang="en-US" dirty="0">
                <a:solidFill>
                  <a:srgbClr val="0070C0"/>
                </a:solidFill>
              </a:rPr>
              <a:t> Government Degree College, </a:t>
            </a:r>
            <a:r>
              <a:rPr lang="en-US" dirty="0" err="1">
                <a:solidFill>
                  <a:srgbClr val="0070C0"/>
                </a:solidFill>
              </a:rPr>
              <a:t>Mahona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Lucknow</a:t>
            </a:r>
            <a:r>
              <a:rPr lang="en-US" dirty="0">
                <a:solidFill>
                  <a:srgbClr val="0070C0"/>
                </a:solidFill>
              </a:rPr>
              <a:t> (U.P.)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42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Ziesel</a:t>
            </a:r>
            <a:r>
              <a:rPr lang="en-US" sz="2400" dirty="0" smtClean="0">
                <a:solidFill>
                  <a:srgbClr val="FF0000"/>
                </a:solidFill>
              </a:rPr>
              <a:t> method for the estimation of </a:t>
            </a:r>
            <a:r>
              <a:rPr lang="en-US" sz="2400" dirty="0" err="1" smtClean="0">
                <a:solidFill>
                  <a:srgbClr val="FF0000"/>
                </a:solidFill>
              </a:rPr>
              <a:t>methoxy</a:t>
            </a:r>
            <a:r>
              <a:rPr lang="en-US" sz="2400" dirty="0" smtClean="0">
                <a:solidFill>
                  <a:srgbClr val="FF0000"/>
                </a:solidFill>
              </a:rPr>
              <a:t> or </a:t>
            </a:r>
            <a:r>
              <a:rPr lang="en-US" sz="2400" dirty="0" err="1" smtClean="0">
                <a:solidFill>
                  <a:srgbClr val="FF0000"/>
                </a:solidFill>
              </a:rPr>
              <a:t>ethoxy</a:t>
            </a:r>
            <a:r>
              <a:rPr lang="en-US" sz="2400" dirty="0" smtClean="0">
                <a:solidFill>
                  <a:srgbClr val="FF0000"/>
                </a:solidFill>
              </a:rPr>
              <a:t> group 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6146" name="Picture 2" descr="C:\Users\HPLKO\Desktop\New Doc 7_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666163" y="-661401"/>
            <a:ext cx="6019800" cy="886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57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dirty="0" smtClean="0">
                <a:solidFill>
                  <a:srgbClr val="92D050"/>
                </a:solidFill>
              </a:rPr>
              <a:t>THANKS</a:t>
            </a:r>
            <a:endParaRPr lang="en-US" sz="72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80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General formula </a:t>
            </a:r>
            <a:r>
              <a:rPr lang="en-US" dirty="0" smtClean="0">
                <a:solidFill>
                  <a:schemeClr val="tx2"/>
                </a:solidFill>
              </a:rPr>
              <a:t>R—O—R’</a:t>
            </a:r>
          </a:p>
          <a:p>
            <a:pPr marL="0" indent="0" algn="ctr">
              <a:buNone/>
            </a:pPr>
            <a:r>
              <a:rPr lang="en-US" dirty="0" smtClean="0"/>
              <a:t>Where R and R’ are alkyl and/or aryl groups</a:t>
            </a:r>
          </a:p>
          <a:p>
            <a:pPr marL="0" indent="0" algn="ctr">
              <a:buNone/>
            </a:pPr>
            <a:r>
              <a:rPr lang="en-US" dirty="0" smtClean="0"/>
              <a:t>Symmetrical or simple ethers</a:t>
            </a: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Unsymmetrical or mixed ethers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555800"/>
              </p:ext>
            </p:extLst>
          </p:nvPr>
        </p:nvGraphicFramePr>
        <p:xfrm>
          <a:off x="1981200" y="3124200"/>
          <a:ext cx="443879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CS ChemDraw Drawing" r:id="rId3" imgW="2795884" imgH="624432" progId="ChemDraw.Document.6.0">
                  <p:embed/>
                </p:oleObj>
              </mc:Choice>
              <mc:Fallback>
                <p:oleObj name="CS ChemDraw Drawing" r:id="rId3" imgW="2795884" imgH="62443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3124200"/>
                        <a:ext cx="4438798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507168"/>
              </p:ext>
            </p:extLst>
          </p:nvPr>
        </p:nvGraphicFramePr>
        <p:xfrm>
          <a:off x="2133600" y="5486400"/>
          <a:ext cx="4774096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CS ChemDraw Drawing" r:id="rId5" imgW="3328055" imgH="584839" progId="ChemDraw.Document.6.0">
                  <p:embed/>
                </p:oleObj>
              </mc:Choice>
              <mc:Fallback>
                <p:oleObj name="CS ChemDraw Drawing" r:id="rId5" imgW="3328055" imgH="58483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33600" y="5486400"/>
                        <a:ext cx="4774096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371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Nomenclature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232074"/>
              </p:ext>
            </p:extLst>
          </p:nvPr>
        </p:nvGraphicFramePr>
        <p:xfrm>
          <a:off x="762000" y="2057400"/>
          <a:ext cx="7404070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CS ChemDraw Drawing" r:id="rId3" imgW="5268003" imgH="1346902" progId="ChemDraw.Document.6.0">
                  <p:embed/>
                </p:oleObj>
              </mc:Choice>
              <mc:Fallback>
                <p:oleObj name="CS ChemDraw Drawing" r:id="rId3" imgW="5268003" imgH="134690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2057400"/>
                        <a:ext cx="7404070" cy="189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159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>
                <a:solidFill>
                  <a:srgbClr val="FF0000"/>
                </a:solidFill>
              </a:rPr>
              <a:t>Isomerism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B0F0"/>
                </a:solidFill>
              </a:rPr>
              <a:t>Metamerism</a:t>
            </a:r>
            <a:r>
              <a:rPr lang="en-US" dirty="0" smtClean="0">
                <a:solidFill>
                  <a:srgbClr val="00B0F0"/>
                </a:solidFill>
              </a:rPr>
              <a:t>-</a:t>
            </a: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mtClean="0">
                <a:solidFill>
                  <a:srgbClr val="00B0F0"/>
                </a:solidFill>
              </a:rPr>
              <a:t>Functional isomerism-</a:t>
            </a:r>
            <a:endParaRPr lang="en-US" dirty="0">
              <a:solidFill>
                <a:srgbClr val="00B0F0"/>
              </a:solidFill>
            </a:endParaRP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676825"/>
              </p:ext>
            </p:extLst>
          </p:nvPr>
        </p:nvGraphicFramePr>
        <p:xfrm>
          <a:off x="609600" y="1828800"/>
          <a:ext cx="7885113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CS ChemDraw Drawing" r:id="rId3" imgW="6046781" imgH="1226616" progId="ChemDraw.Document.6.0">
                  <p:embed/>
                </p:oleObj>
              </mc:Choice>
              <mc:Fallback>
                <p:oleObj name="CS ChemDraw Drawing" r:id="rId3" imgW="6046781" imgH="1226616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28800"/>
                        <a:ext cx="7885113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6600313"/>
              </p:ext>
            </p:extLst>
          </p:nvPr>
        </p:nvGraphicFramePr>
        <p:xfrm>
          <a:off x="685800" y="4648200"/>
          <a:ext cx="6983936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CS ChemDraw Drawing" r:id="rId5" imgW="4048964" imgH="530163" progId="ChemDraw.Document.6.0">
                  <p:embed/>
                </p:oleObj>
              </mc:Choice>
              <mc:Fallback>
                <p:oleObj name="CS ChemDraw Drawing" r:id="rId5" imgW="4048964" imgH="53016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5800" y="4648200"/>
                        <a:ext cx="6983936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396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Preparation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Dehydration of alcohols:</a:t>
            </a:r>
            <a:endParaRPr lang="en-US" sz="2400" dirty="0">
              <a:solidFill>
                <a:srgbClr val="00B0F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6965683"/>
              </p:ext>
            </p:extLst>
          </p:nvPr>
        </p:nvGraphicFramePr>
        <p:xfrm>
          <a:off x="457200" y="2514600"/>
          <a:ext cx="835778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CS ChemDraw Drawing" r:id="rId3" imgW="6066827" imgH="718700" progId="ChemDraw.Document.6.0">
                  <p:embed/>
                </p:oleObj>
              </mc:Choice>
              <mc:Fallback>
                <p:oleObj name="CS ChemDraw Drawing" r:id="rId3" imgW="6066827" imgH="71870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2514600"/>
                        <a:ext cx="8357783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5855067"/>
              </p:ext>
            </p:extLst>
          </p:nvPr>
        </p:nvGraphicFramePr>
        <p:xfrm>
          <a:off x="304800" y="3886200"/>
          <a:ext cx="8595184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CS ChemDraw Drawing" r:id="rId5" imgW="5923477" imgH="1365001" progId="ChemDraw.Document.6.0">
                  <p:embed/>
                </p:oleObj>
              </mc:Choice>
              <mc:Fallback>
                <p:oleObj name="CS ChemDraw Drawing" r:id="rId5" imgW="5923477" imgH="136500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" y="3886200"/>
                        <a:ext cx="8595184" cy="198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25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B0F0"/>
                </a:solidFill>
              </a:rPr>
              <a:t>Williamson synthesis</a:t>
            </a:r>
            <a:endParaRPr lang="en-US" sz="36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562669"/>
              </p:ext>
            </p:extLst>
          </p:nvPr>
        </p:nvGraphicFramePr>
        <p:xfrm>
          <a:off x="304800" y="2590800"/>
          <a:ext cx="835586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CS ChemDraw Drawing" r:id="rId3" imgW="5647369" imgH="823903" progId="ChemDraw.Document.6.0">
                  <p:embed/>
                </p:oleObj>
              </mc:Choice>
              <mc:Fallback>
                <p:oleObj name="CS ChemDraw Drawing" r:id="rId3" imgW="5647369" imgH="82390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2590800"/>
                        <a:ext cx="835586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43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Physical properties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Methyl ether and ethyl methyl ether are gases at ordinary temperature but higher homologues are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colourless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volatile inflammable liquids with pleasant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odour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C—O—C bond angle in ethers is around 111 degree and not 180 degree and as such the two [C—O] bonds do not cancel out the polarity, consequently ethers are slightly polar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methyl ethers, two methyl groups are bent in such a way to minimize non bonded interactions between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hydrogens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polarity of ether does not affect their B.P.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Ethers are excellent solvents particularly for oils and fats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are lighter than water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723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Formation of </a:t>
            </a:r>
            <a:r>
              <a:rPr lang="en-US" dirty="0" err="1" smtClean="0"/>
              <a:t>oxonium</a:t>
            </a:r>
            <a:r>
              <a:rPr lang="en-US" dirty="0" smtClean="0"/>
              <a:t> salts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514350" indent="-514350">
              <a:buFont typeface="+mj-lt"/>
              <a:buAutoNum type="alphaLcParenR"/>
            </a:pP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Formation of </a:t>
            </a:r>
            <a:r>
              <a:rPr lang="en-US" dirty="0" err="1" smtClean="0"/>
              <a:t>etherates</a:t>
            </a: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514350" indent="-514350">
              <a:buFont typeface="+mj-lt"/>
              <a:buAutoNum type="alphaLcParenR"/>
            </a:pPr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140077"/>
              </p:ext>
            </p:extLst>
          </p:nvPr>
        </p:nvGraphicFramePr>
        <p:xfrm>
          <a:off x="1447800" y="2209800"/>
          <a:ext cx="6573941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CS ChemDraw Drawing" r:id="rId3" imgW="4716542" imgH="874430" progId="ChemDraw.Document.6.0">
                  <p:embed/>
                </p:oleObj>
              </mc:Choice>
              <mc:Fallback>
                <p:oleObj name="CS ChemDraw Drawing" r:id="rId3" imgW="4716542" imgH="87443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7800" y="2209800"/>
                        <a:ext cx="6573941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123547"/>
              </p:ext>
            </p:extLst>
          </p:nvPr>
        </p:nvGraphicFramePr>
        <p:xfrm>
          <a:off x="609600" y="4876800"/>
          <a:ext cx="787382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CS ChemDraw Drawing" r:id="rId5" imgW="5639804" imgH="709650" progId="ChemDraw.Document.6.0">
                  <p:embed/>
                </p:oleObj>
              </mc:Choice>
              <mc:Fallback>
                <p:oleObj name="CS ChemDraw Drawing" r:id="rId5" imgW="5639804" imgH="70965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4876800"/>
                        <a:ext cx="7873823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137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c) Formation </a:t>
            </a:r>
            <a:r>
              <a:rPr lang="en-US" dirty="0"/>
              <a:t>of peroxides (Autoxidation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d) Cleavage </a:t>
            </a:r>
            <a:r>
              <a:rPr lang="en-US" dirty="0"/>
              <a:t>by </a:t>
            </a:r>
            <a:r>
              <a:rPr lang="en-US" dirty="0" smtClean="0"/>
              <a:t>acids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e) Halogenation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85544"/>
              </p:ext>
            </p:extLst>
          </p:nvPr>
        </p:nvGraphicFramePr>
        <p:xfrm>
          <a:off x="1752600" y="1295400"/>
          <a:ext cx="5875061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CS ChemDraw Drawing" r:id="rId3" imgW="4137092" imgH="804295" progId="ChemDraw.Document.6.0">
                  <p:embed/>
                </p:oleObj>
              </mc:Choice>
              <mc:Fallback>
                <p:oleObj name="CS ChemDraw Drawing" r:id="rId3" imgW="4137092" imgH="80429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1295400"/>
                        <a:ext cx="5875061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521155"/>
              </p:ext>
            </p:extLst>
          </p:nvPr>
        </p:nvGraphicFramePr>
        <p:xfrm>
          <a:off x="1219200" y="3200400"/>
          <a:ext cx="7197199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CS ChemDraw Drawing" r:id="rId5" imgW="5211646" imgH="433633" progId="ChemDraw.Document.6.0">
                  <p:embed/>
                </p:oleObj>
              </mc:Choice>
              <mc:Fallback>
                <p:oleObj name="CS ChemDraw Drawing" r:id="rId5" imgW="5211646" imgH="43363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9200" y="3200400"/>
                        <a:ext cx="7197199" cy="598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199019"/>
              </p:ext>
            </p:extLst>
          </p:nvPr>
        </p:nvGraphicFramePr>
        <p:xfrm>
          <a:off x="457200" y="5105400"/>
          <a:ext cx="8320216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CS ChemDraw Drawing" r:id="rId7" imgW="6414043" imgH="822394" progId="ChemDraw.Document.6.0">
                  <p:embed/>
                </p:oleObj>
              </mc:Choice>
              <mc:Fallback>
                <p:oleObj name="CS ChemDraw Drawing" r:id="rId7" imgW="6414043" imgH="82239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" y="5105400"/>
                        <a:ext cx="8320216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717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</TotalTime>
  <Words>191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CS ChemDraw Drawing</vt:lpstr>
      <vt:lpstr>ETHERS</vt:lpstr>
      <vt:lpstr>PowerPoint Presentation</vt:lpstr>
      <vt:lpstr>Nomenclature</vt:lpstr>
      <vt:lpstr>PowerPoint Presentation</vt:lpstr>
      <vt:lpstr>Preparation</vt:lpstr>
      <vt:lpstr>Williamson synthesis</vt:lpstr>
      <vt:lpstr>Physical properties</vt:lpstr>
      <vt:lpstr>Chemical properties</vt:lpstr>
      <vt:lpstr>PowerPoint Presentation</vt:lpstr>
      <vt:lpstr>Ziesel method for the estimation of methoxy or ethoxy group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ETHERS</dc:title>
  <dc:creator>HPLKO</dc:creator>
  <cp:lastModifiedBy>HPLKO</cp:lastModifiedBy>
  <cp:revision>21</cp:revision>
  <dcterms:created xsi:type="dcterms:W3CDTF">2019-12-28T10:24:16Z</dcterms:created>
  <dcterms:modified xsi:type="dcterms:W3CDTF">2020-01-04T10:36:09Z</dcterms:modified>
</cp:coreProperties>
</file>